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75" r:id="rId3"/>
    <p:sldId id="260" r:id="rId4"/>
    <p:sldId id="276" r:id="rId5"/>
    <p:sldId id="263" r:id="rId6"/>
    <p:sldId id="278" r:id="rId7"/>
    <p:sldId id="279" r:id="rId8"/>
    <p:sldId id="277" r:id="rId9"/>
    <p:sldId id="281" r:id="rId10"/>
    <p:sldId id="284" r:id="rId11"/>
    <p:sldId id="285" r:id="rId12"/>
    <p:sldId id="280" r:id="rId13"/>
    <p:sldId id="283" r:id="rId14"/>
    <p:sldId id="286" r:id="rId15"/>
    <p:sldId id="287" r:id="rId16"/>
  </p:sldIdLst>
  <p:sldSz cx="10439400"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E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9" autoAdjust="0"/>
    <p:restoredTop sz="94660"/>
  </p:normalViewPr>
  <p:slideViewPr>
    <p:cSldViewPr snapToGrid="0">
      <p:cViewPr varScale="1">
        <p:scale>
          <a:sx n="65" d="100"/>
          <a:sy n="65" d="100"/>
        </p:scale>
        <p:origin x="1035" y="48"/>
      </p:cViewPr>
      <p:guideLst>
        <p:guide orient="horz" pos="2381"/>
        <p:guide pos="32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andrusia\Dropbox\ADesktop\Future%20of%20contracting.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andrusia\Dropbox\ADesktop\Future%20of%20contracting.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'Question 10'!$C$3</c:f>
              <c:strCache>
                <c:ptCount val="1"/>
                <c:pt idx="0">
                  <c:v>Less</c:v>
                </c:pt>
              </c:strCache>
            </c:strRef>
          </c:tx>
          <c:spPr>
            <a:solidFill>
              <a:schemeClr val="accent1"/>
            </a:solidFill>
            <a:ln>
              <a:noFill/>
            </a:ln>
            <a:effectLst/>
          </c:spPr>
          <c:invertIfNegative val="0"/>
          <c:cat>
            <c:strRef>
              <c:f>'Question 10'!$B$4:$B$8</c:f>
              <c:strCache>
                <c:ptCount val="5"/>
                <c:pt idx="0">
                  <c:v>Performance or outcome-based contracting</c:v>
                </c:pt>
                <c:pt idx="1">
                  <c:v>Evaluation of the balance between risk and reward</c:v>
                </c:pt>
                <c:pt idx="2">
                  <c:v>Collaborative planning and negotiation</c:v>
                </c:pt>
                <c:pt idx="3">
                  <c:v>Focus on agility/flexibility (including Agile contracts)</c:v>
                </c:pt>
                <c:pt idx="4">
                  <c:v>Payment by results</c:v>
                </c:pt>
              </c:strCache>
            </c:strRef>
          </c:cat>
          <c:val>
            <c:numRef>
              <c:f>'Question 10'!$C$4:$C$8</c:f>
              <c:numCache>
                <c:formatCode>General</c:formatCode>
                <c:ptCount val="5"/>
                <c:pt idx="0">
                  <c:v>7</c:v>
                </c:pt>
                <c:pt idx="1">
                  <c:v>10</c:v>
                </c:pt>
                <c:pt idx="2">
                  <c:v>11</c:v>
                </c:pt>
                <c:pt idx="3">
                  <c:v>13</c:v>
                </c:pt>
                <c:pt idx="4">
                  <c:v>12</c:v>
                </c:pt>
              </c:numCache>
            </c:numRef>
          </c:val>
        </c:ser>
        <c:ser>
          <c:idx val="1"/>
          <c:order val="1"/>
          <c:tx>
            <c:strRef>
              <c:f>'Question 10'!$D$3</c:f>
              <c:strCache>
                <c:ptCount val="1"/>
                <c:pt idx="0">
                  <c:v>About the same</c:v>
                </c:pt>
              </c:strCache>
            </c:strRef>
          </c:tx>
          <c:spPr>
            <a:solidFill>
              <a:schemeClr val="accent2"/>
            </a:solidFill>
            <a:ln>
              <a:noFill/>
            </a:ln>
            <a:effectLst/>
          </c:spPr>
          <c:invertIfNegative val="0"/>
          <c:cat>
            <c:strRef>
              <c:f>'Question 10'!$B$4:$B$8</c:f>
              <c:strCache>
                <c:ptCount val="5"/>
                <c:pt idx="0">
                  <c:v>Performance or outcome-based contracting</c:v>
                </c:pt>
                <c:pt idx="1">
                  <c:v>Evaluation of the balance between risk and reward</c:v>
                </c:pt>
                <c:pt idx="2">
                  <c:v>Collaborative planning and negotiation</c:v>
                </c:pt>
                <c:pt idx="3">
                  <c:v>Focus on agility/flexibility (including Agile contracts)</c:v>
                </c:pt>
                <c:pt idx="4">
                  <c:v>Payment by results</c:v>
                </c:pt>
              </c:strCache>
            </c:strRef>
          </c:cat>
          <c:val>
            <c:numRef>
              <c:f>'Question 10'!$D$4:$D$8</c:f>
              <c:numCache>
                <c:formatCode>General</c:formatCode>
                <c:ptCount val="5"/>
                <c:pt idx="0">
                  <c:v>82</c:v>
                </c:pt>
                <c:pt idx="1">
                  <c:v>89</c:v>
                </c:pt>
                <c:pt idx="2">
                  <c:v>54</c:v>
                </c:pt>
                <c:pt idx="3">
                  <c:v>59</c:v>
                </c:pt>
                <c:pt idx="4">
                  <c:v>106</c:v>
                </c:pt>
              </c:numCache>
            </c:numRef>
          </c:val>
        </c:ser>
        <c:ser>
          <c:idx val="2"/>
          <c:order val="2"/>
          <c:tx>
            <c:strRef>
              <c:f>'Question 10'!$E$3</c:f>
              <c:strCache>
                <c:ptCount val="1"/>
                <c:pt idx="0">
                  <c:v>More</c:v>
                </c:pt>
              </c:strCache>
            </c:strRef>
          </c:tx>
          <c:spPr>
            <a:solidFill>
              <a:schemeClr val="accent3"/>
            </a:solidFill>
            <a:ln>
              <a:noFill/>
            </a:ln>
            <a:effectLst/>
          </c:spPr>
          <c:invertIfNegative val="0"/>
          <c:cat>
            <c:strRef>
              <c:f>'Question 10'!$B$4:$B$8</c:f>
              <c:strCache>
                <c:ptCount val="5"/>
                <c:pt idx="0">
                  <c:v>Performance or outcome-based contracting</c:v>
                </c:pt>
                <c:pt idx="1">
                  <c:v>Evaluation of the balance between risk and reward</c:v>
                </c:pt>
                <c:pt idx="2">
                  <c:v>Collaborative planning and negotiation</c:v>
                </c:pt>
                <c:pt idx="3">
                  <c:v>Focus on agility/flexibility (including Agile contracts)</c:v>
                </c:pt>
                <c:pt idx="4">
                  <c:v>Payment by results</c:v>
                </c:pt>
              </c:strCache>
            </c:strRef>
          </c:cat>
          <c:val>
            <c:numRef>
              <c:f>'Question 10'!$E$4:$E$8</c:f>
              <c:numCache>
                <c:formatCode>General</c:formatCode>
                <c:ptCount val="5"/>
                <c:pt idx="0">
                  <c:v>141</c:v>
                </c:pt>
                <c:pt idx="1">
                  <c:v>131</c:v>
                </c:pt>
                <c:pt idx="2">
                  <c:v>165</c:v>
                </c:pt>
                <c:pt idx="3">
                  <c:v>158</c:v>
                </c:pt>
                <c:pt idx="4">
                  <c:v>113</c:v>
                </c:pt>
              </c:numCache>
            </c:numRef>
          </c:val>
        </c:ser>
        <c:dLbls>
          <c:showLegendKey val="0"/>
          <c:showVal val="0"/>
          <c:showCatName val="0"/>
          <c:showSerName val="0"/>
          <c:showPercent val="0"/>
          <c:showBubbleSize val="0"/>
        </c:dLbls>
        <c:gapWidth val="150"/>
        <c:overlap val="100"/>
        <c:axId val="219900648"/>
        <c:axId val="219901824"/>
      </c:barChart>
      <c:catAx>
        <c:axId val="219900648"/>
        <c:scaling>
          <c:orientation val="minMax"/>
        </c:scaling>
        <c:delete val="0"/>
        <c:axPos val="b"/>
        <c:numFmt formatCode="General" sourceLinked="1"/>
        <c:majorTickMark val="none"/>
        <c:minorTickMark val="none"/>
        <c:tickLblPos val="nextTo"/>
        <c:spPr>
          <a:ln w="3175">
            <a:solidFill>
              <a:srgbClr val="DDDDDD"/>
            </a:solidFill>
            <a:prstDash val="solid"/>
          </a:ln>
        </c:spPr>
        <c:txPr>
          <a:bodyPr rot="0" vert="horz"/>
          <a:lstStyle/>
          <a:p>
            <a:pPr>
              <a:defRPr sz="1600" b="0" i="0" u="none" strike="noStrike" baseline="0">
                <a:solidFill>
                  <a:srgbClr val="333333"/>
                </a:solidFill>
                <a:latin typeface="Calibri"/>
                <a:ea typeface="Calibri"/>
                <a:cs typeface="Calibri"/>
              </a:defRPr>
            </a:pPr>
            <a:endParaRPr lang="en-US"/>
          </a:p>
        </c:txPr>
        <c:crossAx val="219901824"/>
        <c:crosses val="autoZero"/>
        <c:auto val="1"/>
        <c:lblAlgn val="ctr"/>
        <c:lblOffset val="100"/>
        <c:noMultiLvlLbl val="0"/>
      </c:catAx>
      <c:valAx>
        <c:axId val="219901824"/>
        <c:scaling>
          <c:orientation val="minMax"/>
        </c:scaling>
        <c:delete val="0"/>
        <c:axPos val="l"/>
        <c:majorGridlines>
          <c:spPr>
            <a:ln w="3175">
              <a:solidFill>
                <a:srgbClr val="DDDDDD"/>
              </a:solidFill>
              <a:prstDash val="solid"/>
            </a:ln>
          </c:spPr>
        </c:majorGridlines>
        <c:numFmt formatCode="0%" sourceLinked="1"/>
        <c:majorTickMark val="none"/>
        <c:minorTickMark val="none"/>
        <c:tickLblPos val="nextTo"/>
        <c:spPr>
          <a:noFill/>
          <a:ln>
            <a:noFill/>
          </a:ln>
          <a:effectLst/>
        </c:spPr>
        <c:txPr>
          <a:bodyPr rot="0" vert="horz"/>
          <a:lstStyle/>
          <a:p>
            <a:pPr>
              <a:defRPr sz="1400" b="0" i="0" u="none" strike="noStrike" baseline="0">
                <a:solidFill>
                  <a:srgbClr val="333333"/>
                </a:solidFill>
                <a:latin typeface="Calibri"/>
                <a:ea typeface="Calibri"/>
                <a:cs typeface="Calibri"/>
              </a:defRPr>
            </a:pPr>
            <a:endParaRPr lang="en-US"/>
          </a:p>
        </c:txPr>
        <c:crossAx val="219900648"/>
        <c:crosses val="autoZero"/>
        <c:crossBetween val="between"/>
      </c:valAx>
      <c:spPr>
        <a:noFill/>
        <a:ln w="25400">
          <a:noFill/>
        </a:ln>
      </c:spPr>
    </c:plotArea>
    <c:legend>
      <c:legendPos val="b"/>
      <c:overlay val="0"/>
      <c:spPr>
        <a:noFill/>
        <a:ln>
          <a:noFill/>
        </a:ln>
        <a:effectLst/>
      </c:spPr>
      <c:txPr>
        <a:bodyPr/>
        <a:lstStyle/>
        <a:p>
          <a:pPr>
            <a:defRPr sz="1800" b="0" i="0" u="none" strike="noStrike" baseline="0">
              <a:solidFill>
                <a:srgbClr val="333333"/>
              </a:solidFill>
              <a:latin typeface="Calibri"/>
              <a:ea typeface="Calibri"/>
              <a:cs typeface="Calibri"/>
            </a:defRPr>
          </a:pPr>
          <a:endParaRPr lang="en-US"/>
        </a:p>
      </c:txPr>
    </c:legend>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8598360487375503"/>
          <c:y val="2.9235862043563699E-2"/>
          <c:w val="0.484939351929218"/>
          <c:h val="0.80013217874349796"/>
        </c:manualLayout>
      </c:layout>
      <c:barChart>
        <c:barDir val="bar"/>
        <c:grouping val="percentStacked"/>
        <c:varyColors val="0"/>
        <c:ser>
          <c:idx val="0"/>
          <c:order val="0"/>
          <c:tx>
            <c:strRef>
              <c:f>'Question 8'!$C$3</c:f>
              <c:strCache>
                <c:ptCount val="1"/>
                <c:pt idx="0">
                  <c:v>Yes</c:v>
                </c:pt>
              </c:strCache>
            </c:strRef>
          </c:tx>
          <c:spPr>
            <a:solidFill>
              <a:schemeClr val="accent1"/>
            </a:solidFill>
            <a:ln>
              <a:noFill/>
            </a:ln>
            <a:effectLst/>
          </c:spPr>
          <c:invertIfNegative val="0"/>
          <c:cat>
            <c:strRef>
              <c:f>'Question 8'!$B$4:$B$8</c:f>
              <c:strCache>
                <c:ptCount val="5"/>
                <c:pt idx="0">
                  <c:v>Will Common law maintain its dominance as the framework for international contracts?</c:v>
                </c:pt>
                <c:pt idx="1">
                  <c:v>Will there be more international and industry standards?</c:v>
                </c:pt>
                <c:pt idx="2">
                  <c:v>Will there be a focus on plain language (less legalese) and simpler design ?</c:v>
                </c:pt>
                <c:pt idx="3">
                  <c:v>Will there be greater use of visual techniques to improve understanding (i.e. pictures, graphs, flow charts)?</c:v>
                </c:pt>
                <c:pt idx="4">
                  <c:v>Will contracts be digitally created?</c:v>
                </c:pt>
              </c:strCache>
            </c:strRef>
          </c:cat>
          <c:val>
            <c:numRef>
              <c:f>'Question 8'!$C$4:$C$8</c:f>
              <c:numCache>
                <c:formatCode>General</c:formatCode>
                <c:ptCount val="5"/>
                <c:pt idx="0">
                  <c:v>169</c:v>
                </c:pt>
                <c:pt idx="1">
                  <c:v>194</c:v>
                </c:pt>
                <c:pt idx="2">
                  <c:v>184</c:v>
                </c:pt>
                <c:pt idx="3">
                  <c:v>151</c:v>
                </c:pt>
                <c:pt idx="4">
                  <c:v>153</c:v>
                </c:pt>
              </c:numCache>
            </c:numRef>
          </c:val>
        </c:ser>
        <c:ser>
          <c:idx val="1"/>
          <c:order val="1"/>
          <c:tx>
            <c:strRef>
              <c:f>'Question 8'!$D$3</c:f>
              <c:strCache>
                <c:ptCount val="1"/>
                <c:pt idx="0">
                  <c:v>No</c:v>
                </c:pt>
              </c:strCache>
            </c:strRef>
          </c:tx>
          <c:spPr>
            <a:solidFill>
              <a:schemeClr val="accent2"/>
            </a:solidFill>
            <a:ln>
              <a:noFill/>
            </a:ln>
            <a:effectLst/>
          </c:spPr>
          <c:invertIfNegative val="0"/>
          <c:cat>
            <c:strRef>
              <c:f>'Question 8'!$B$4:$B$8</c:f>
              <c:strCache>
                <c:ptCount val="5"/>
                <c:pt idx="0">
                  <c:v>Will Common law maintain its dominance as the framework for international contracts?</c:v>
                </c:pt>
                <c:pt idx="1">
                  <c:v>Will there be more international and industry standards?</c:v>
                </c:pt>
                <c:pt idx="2">
                  <c:v>Will there be a focus on plain language (less legalese) and simpler design ?</c:v>
                </c:pt>
                <c:pt idx="3">
                  <c:v>Will there be greater use of visual techniques to improve understanding (i.e. pictures, graphs, flow charts)?</c:v>
                </c:pt>
                <c:pt idx="4">
                  <c:v>Will contracts be digitally created?</c:v>
                </c:pt>
              </c:strCache>
            </c:strRef>
          </c:cat>
          <c:val>
            <c:numRef>
              <c:f>'Question 8'!$D$4:$D$8</c:f>
              <c:numCache>
                <c:formatCode>General</c:formatCode>
                <c:ptCount val="5"/>
                <c:pt idx="0">
                  <c:v>56</c:v>
                </c:pt>
                <c:pt idx="1">
                  <c:v>33</c:v>
                </c:pt>
                <c:pt idx="2">
                  <c:v>45</c:v>
                </c:pt>
                <c:pt idx="3">
                  <c:v>77</c:v>
                </c:pt>
                <c:pt idx="4">
                  <c:v>30</c:v>
                </c:pt>
              </c:numCache>
            </c:numRef>
          </c:val>
        </c:ser>
        <c:dLbls>
          <c:showLegendKey val="0"/>
          <c:showVal val="0"/>
          <c:showCatName val="0"/>
          <c:showSerName val="0"/>
          <c:showPercent val="0"/>
          <c:showBubbleSize val="0"/>
        </c:dLbls>
        <c:gapWidth val="150"/>
        <c:overlap val="100"/>
        <c:axId val="219902608"/>
        <c:axId val="219903392"/>
      </c:barChart>
      <c:catAx>
        <c:axId val="219902608"/>
        <c:scaling>
          <c:orientation val="minMax"/>
        </c:scaling>
        <c:delete val="0"/>
        <c:axPos val="l"/>
        <c:numFmt formatCode="General" sourceLinked="1"/>
        <c:majorTickMark val="none"/>
        <c:minorTickMark val="none"/>
        <c:tickLblPos val="nextTo"/>
        <c:spPr>
          <a:ln w="3175">
            <a:solidFill>
              <a:srgbClr val="DDDDDD"/>
            </a:solidFill>
            <a:prstDash val="solid"/>
          </a:ln>
        </c:spPr>
        <c:txPr>
          <a:bodyPr rot="0" vert="horz"/>
          <a:lstStyle/>
          <a:p>
            <a:pPr>
              <a:defRPr sz="1600" b="0" i="0" u="none" strike="noStrike" baseline="0">
                <a:solidFill>
                  <a:srgbClr val="333333"/>
                </a:solidFill>
                <a:latin typeface="Calibri"/>
                <a:ea typeface="Calibri"/>
                <a:cs typeface="Calibri"/>
              </a:defRPr>
            </a:pPr>
            <a:endParaRPr lang="en-US"/>
          </a:p>
        </c:txPr>
        <c:crossAx val="219903392"/>
        <c:crosses val="autoZero"/>
        <c:auto val="1"/>
        <c:lblAlgn val="ctr"/>
        <c:lblOffset val="100"/>
        <c:noMultiLvlLbl val="0"/>
      </c:catAx>
      <c:valAx>
        <c:axId val="219903392"/>
        <c:scaling>
          <c:orientation val="minMax"/>
        </c:scaling>
        <c:delete val="0"/>
        <c:axPos val="b"/>
        <c:majorGridlines>
          <c:spPr>
            <a:ln w="3175">
              <a:solidFill>
                <a:srgbClr val="DDDDDD"/>
              </a:solidFill>
              <a:prstDash val="solid"/>
            </a:ln>
          </c:spPr>
        </c:majorGridlines>
        <c:numFmt formatCode="0%" sourceLinked="1"/>
        <c:majorTickMark val="none"/>
        <c:minorTickMark val="none"/>
        <c:tickLblPos val="nextTo"/>
        <c:spPr>
          <a:noFill/>
          <a:ln>
            <a:noFill/>
          </a:ln>
          <a:effectLst/>
        </c:spPr>
        <c:txPr>
          <a:bodyPr rot="0" vert="horz"/>
          <a:lstStyle/>
          <a:p>
            <a:pPr>
              <a:defRPr sz="900" b="0" i="0" u="none" strike="noStrike" baseline="0">
                <a:solidFill>
                  <a:srgbClr val="333333"/>
                </a:solidFill>
                <a:latin typeface="Calibri"/>
                <a:ea typeface="Calibri"/>
                <a:cs typeface="Calibri"/>
              </a:defRPr>
            </a:pPr>
            <a:endParaRPr lang="en-US"/>
          </a:p>
        </c:txPr>
        <c:crossAx val="219902608"/>
        <c:crosses val="autoZero"/>
        <c:crossBetween val="between"/>
      </c:valAx>
      <c:spPr>
        <a:noFill/>
        <a:ln w="25400">
          <a:noFill/>
        </a:ln>
      </c:spPr>
    </c:plotArea>
    <c:legend>
      <c:legendPos val="b"/>
      <c:overlay val="0"/>
      <c:spPr>
        <a:noFill/>
        <a:ln>
          <a:noFill/>
        </a:ln>
        <a:effectLst/>
      </c:spPr>
      <c:txPr>
        <a:bodyPr/>
        <a:lstStyle/>
        <a:p>
          <a:pPr>
            <a:defRPr sz="2400" b="0" i="0" u="none" strike="noStrike" baseline="0">
              <a:solidFill>
                <a:srgbClr val="333333"/>
              </a:solidFill>
              <a:latin typeface="Calibri"/>
              <a:ea typeface="Calibri"/>
              <a:cs typeface="Calibri"/>
            </a:defRPr>
          </a:pPr>
          <a:endParaRPr lang="en-US"/>
        </a:p>
      </c:txPr>
    </c:legend>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12F774-5B8E-4780-B6BD-3EE4CE6D7B90}"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02DCCD8D-B19A-49F0-BF97-29F5D1013924}">
      <dgm:prSet phldrT="[Text]" custT="1"/>
      <dgm:spPr/>
      <dgm:t>
        <a:bodyPr/>
        <a:lstStyle/>
        <a:p>
          <a:r>
            <a:rPr lang="en-US" sz="2400" dirty="0" smtClean="0"/>
            <a:t>Allocate risks</a:t>
          </a:r>
          <a:endParaRPr lang="en-US" sz="2400" dirty="0"/>
        </a:p>
      </dgm:t>
    </dgm:pt>
    <dgm:pt modelId="{B98C2C5F-70D0-48DC-AA07-8AEC113AFBBD}" type="parTrans" cxnId="{AA512DD0-D79E-4DB0-B007-EC4D8F79B037}">
      <dgm:prSet/>
      <dgm:spPr/>
      <dgm:t>
        <a:bodyPr/>
        <a:lstStyle/>
        <a:p>
          <a:endParaRPr lang="en-US"/>
        </a:p>
      </dgm:t>
    </dgm:pt>
    <dgm:pt modelId="{911EE905-3473-490C-9D33-D87456ACFEB6}" type="sibTrans" cxnId="{AA512DD0-D79E-4DB0-B007-EC4D8F79B037}">
      <dgm:prSet/>
      <dgm:spPr/>
      <dgm:t>
        <a:bodyPr/>
        <a:lstStyle/>
        <a:p>
          <a:endParaRPr lang="en-US"/>
        </a:p>
      </dgm:t>
    </dgm:pt>
    <dgm:pt modelId="{3D549A96-A350-459D-8681-14DC532648F7}">
      <dgm:prSet phldrT="[Text]" custT="1"/>
      <dgm:spPr/>
      <dgm:t>
        <a:bodyPr/>
        <a:lstStyle/>
        <a:p>
          <a:r>
            <a:rPr lang="en-US" sz="2400" dirty="0" smtClean="0"/>
            <a:t>Support communications</a:t>
          </a:r>
          <a:endParaRPr lang="en-US" sz="2400" dirty="0"/>
        </a:p>
      </dgm:t>
    </dgm:pt>
    <dgm:pt modelId="{18895542-97EE-4B18-A717-A165F2ECDD91}" type="parTrans" cxnId="{FEB551E0-D694-4055-8B34-FE299529B37B}">
      <dgm:prSet/>
      <dgm:spPr/>
      <dgm:t>
        <a:bodyPr/>
        <a:lstStyle/>
        <a:p>
          <a:endParaRPr lang="en-US"/>
        </a:p>
      </dgm:t>
    </dgm:pt>
    <dgm:pt modelId="{30F3D210-2CA1-4F69-B639-CF9F41F2E100}" type="sibTrans" cxnId="{FEB551E0-D694-4055-8B34-FE299529B37B}">
      <dgm:prSet/>
      <dgm:spPr/>
      <dgm:t>
        <a:bodyPr/>
        <a:lstStyle/>
        <a:p>
          <a:endParaRPr lang="en-US"/>
        </a:p>
      </dgm:t>
    </dgm:pt>
    <dgm:pt modelId="{69177A27-57E0-4D79-A0B0-C03454C4C70D}">
      <dgm:prSet phldrT="[Text]" custT="1"/>
      <dgm:spPr/>
      <dgm:t>
        <a:bodyPr/>
        <a:lstStyle/>
        <a:p>
          <a:r>
            <a:rPr lang="en-US" sz="2400" dirty="0" smtClean="0"/>
            <a:t>Direct operations</a:t>
          </a:r>
          <a:endParaRPr lang="en-US" sz="2400" dirty="0"/>
        </a:p>
      </dgm:t>
    </dgm:pt>
    <dgm:pt modelId="{01E10BE7-3145-4C09-B633-5F09754E1260}" type="parTrans" cxnId="{4582DF43-0EF4-4057-94AB-F820E80D9316}">
      <dgm:prSet/>
      <dgm:spPr/>
      <dgm:t>
        <a:bodyPr/>
        <a:lstStyle/>
        <a:p>
          <a:endParaRPr lang="en-US"/>
        </a:p>
      </dgm:t>
    </dgm:pt>
    <dgm:pt modelId="{C54ABF77-5DEC-4415-A30D-0982E23DDD8E}" type="sibTrans" cxnId="{4582DF43-0EF4-4057-94AB-F820E80D9316}">
      <dgm:prSet/>
      <dgm:spPr/>
      <dgm:t>
        <a:bodyPr/>
        <a:lstStyle/>
        <a:p>
          <a:endParaRPr lang="en-US"/>
        </a:p>
      </dgm:t>
    </dgm:pt>
    <dgm:pt modelId="{D927BE2C-2BE0-4A05-8BFF-A8F64C190788}">
      <dgm:prSet/>
      <dgm:spPr/>
      <dgm:t>
        <a:bodyPr/>
        <a:lstStyle/>
        <a:p>
          <a:endParaRPr lang="en-US"/>
        </a:p>
      </dgm:t>
    </dgm:pt>
    <dgm:pt modelId="{53BEAF40-33B1-406A-B5AE-96615779D292}" type="parTrans" cxnId="{4068F39D-1139-4724-9F44-BD2ED7BAF057}">
      <dgm:prSet/>
      <dgm:spPr/>
      <dgm:t>
        <a:bodyPr/>
        <a:lstStyle/>
        <a:p>
          <a:endParaRPr lang="en-US"/>
        </a:p>
      </dgm:t>
    </dgm:pt>
    <dgm:pt modelId="{5CD791F1-153A-4046-8425-8C427516AA6E}" type="sibTrans" cxnId="{4068F39D-1139-4724-9F44-BD2ED7BAF057}">
      <dgm:prSet/>
      <dgm:spPr/>
      <dgm:t>
        <a:bodyPr/>
        <a:lstStyle/>
        <a:p>
          <a:endParaRPr lang="en-US"/>
        </a:p>
      </dgm:t>
    </dgm:pt>
    <dgm:pt modelId="{7C75E163-CEAF-431B-9613-327689EECA2A}" type="pres">
      <dgm:prSet presAssocID="{5D12F774-5B8E-4780-B6BD-3EE4CE6D7B90}" presName="arrowDiagram" presStyleCnt="0">
        <dgm:presLayoutVars>
          <dgm:chMax val="5"/>
          <dgm:dir/>
          <dgm:resizeHandles val="exact"/>
        </dgm:presLayoutVars>
      </dgm:prSet>
      <dgm:spPr/>
      <dgm:t>
        <a:bodyPr/>
        <a:lstStyle/>
        <a:p>
          <a:endParaRPr lang="en-US"/>
        </a:p>
      </dgm:t>
    </dgm:pt>
    <dgm:pt modelId="{CC307FB6-2067-41C9-AEBB-CD1EE828F7BF}" type="pres">
      <dgm:prSet presAssocID="{5D12F774-5B8E-4780-B6BD-3EE4CE6D7B90}" presName="arrow" presStyleLbl="bgShp" presStyleIdx="0" presStyleCnt="1" custLinFactNeighborX="832" custLinFactNeighborY="186"/>
      <dgm:spPr/>
    </dgm:pt>
    <dgm:pt modelId="{984811A1-E18C-422B-8233-996CB90DAB36}" type="pres">
      <dgm:prSet presAssocID="{5D12F774-5B8E-4780-B6BD-3EE4CE6D7B90}" presName="arrowDiagram4" presStyleCnt="0"/>
      <dgm:spPr/>
    </dgm:pt>
    <dgm:pt modelId="{176803C1-9ECA-4345-ACE3-DFB6E5418329}" type="pres">
      <dgm:prSet presAssocID="{02DCCD8D-B19A-49F0-BF97-29F5D1013924}" presName="bullet4a" presStyleLbl="node1" presStyleIdx="0" presStyleCnt="4"/>
      <dgm:spPr/>
    </dgm:pt>
    <dgm:pt modelId="{394FC1FB-F604-4D41-8FD3-00BACE72046F}" type="pres">
      <dgm:prSet presAssocID="{02DCCD8D-B19A-49F0-BF97-29F5D1013924}" presName="textBox4a" presStyleLbl="revTx" presStyleIdx="0" presStyleCnt="4">
        <dgm:presLayoutVars>
          <dgm:bulletEnabled val="1"/>
        </dgm:presLayoutVars>
      </dgm:prSet>
      <dgm:spPr/>
      <dgm:t>
        <a:bodyPr/>
        <a:lstStyle/>
        <a:p>
          <a:endParaRPr lang="en-US"/>
        </a:p>
      </dgm:t>
    </dgm:pt>
    <dgm:pt modelId="{8B094145-0102-4239-9843-83E0C0A1CD0C}" type="pres">
      <dgm:prSet presAssocID="{D927BE2C-2BE0-4A05-8BFF-A8F64C190788}" presName="bullet4b" presStyleLbl="node1" presStyleIdx="1" presStyleCnt="4"/>
      <dgm:spPr/>
    </dgm:pt>
    <dgm:pt modelId="{26F1540B-A8EA-4072-8584-DB641188DE92}" type="pres">
      <dgm:prSet presAssocID="{D927BE2C-2BE0-4A05-8BFF-A8F64C190788}" presName="textBox4b" presStyleLbl="revTx" presStyleIdx="1" presStyleCnt="4">
        <dgm:presLayoutVars>
          <dgm:bulletEnabled val="1"/>
        </dgm:presLayoutVars>
      </dgm:prSet>
      <dgm:spPr/>
      <dgm:t>
        <a:bodyPr/>
        <a:lstStyle/>
        <a:p>
          <a:endParaRPr lang="en-US"/>
        </a:p>
      </dgm:t>
    </dgm:pt>
    <dgm:pt modelId="{2D0AE85E-0618-4303-9CA5-E6CFDE981C56}" type="pres">
      <dgm:prSet presAssocID="{3D549A96-A350-459D-8681-14DC532648F7}" presName="bullet4c" presStyleLbl="node1" presStyleIdx="2" presStyleCnt="4"/>
      <dgm:spPr/>
    </dgm:pt>
    <dgm:pt modelId="{EEE33B17-D249-4E5A-AC9A-B8A9BBCABA58}" type="pres">
      <dgm:prSet presAssocID="{3D549A96-A350-459D-8681-14DC532648F7}" presName="textBox4c" presStyleLbl="revTx" presStyleIdx="2" presStyleCnt="4" custScaleX="164137" custScaleY="87547" custLinFactNeighborX="25815" custLinFactNeighborY="4032">
        <dgm:presLayoutVars>
          <dgm:bulletEnabled val="1"/>
        </dgm:presLayoutVars>
      </dgm:prSet>
      <dgm:spPr/>
      <dgm:t>
        <a:bodyPr/>
        <a:lstStyle/>
        <a:p>
          <a:endParaRPr lang="en-US"/>
        </a:p>
      </dgm:t>
    </dgm:pt>
    <dgm:pt modelId="{4AF6CF20-2516-4CB2-8B83-EC4E8035C793}" type="pres">
      <dgm:prSet presAssocID="{69177A27-57E0-4D79-A0B0-C03454C4C70D}" presName="bullet4d" presStyleLbl="node1" presStyleIdx="3" presStyleCnt="4"/>
      <dgm:spPr/>
    </dgm:pt>
    <dgm:pt modelId="{CCC1EADF-996B-478B-8626-8ACA4F2BD0AC}" type="pres">
      <dgm:prSet presAssocID="{69177A27-57E0-4D79-A0B0-C03454C4C70D}" presName="textBox4d" presStyleLbl="revTx" presStyleIdx="3" presStyleCnt="4" custScaleX="130265" custScaleY="83726" custLinFactNeighborX="31873" custLinFactNeighborY="-582">
        <dgm:presLayoutVars>
          <dgm:bulletEnabled val="1"/>
        </dgm:presLayoutVars>
      </dgm:prSet>
      <dgm:spPr/>
      <dgm:t>
        <a:bodyPr/>
        <a:lstStyle/>
        <a:p>
          <a:endParaRPr lang="en-US"/>
        </a:p>
      </dgm:t>
    </dgm:pt>
  </dgm:ptLst>
  <dgm:cxnLst>
    <dgm:cxn modelId="{FEB551E0-D694-4055-8B34-FE299529B37B}" srcId="{5D12F774-5B8E-4780-B6BD-3EE4CE6D7B90}" destId="{3D549A96-A350-459D-8681-14DC532648F7}" srcOrd="2" destOrd="0" parTransId="{18895542-97EE-4B18-A717-A165F2ECDD91}" sibTransId="{30F3D210-2CA1-4F69-B639-CF9F41F2E100}"/>
    <dgm:cxn modelId="{4068F39D-1139-4724-9F44-BD2ED7BAF057}" srcId="{5D12F774-5B8E-4780-B6BD-3EE4CE6D7B90}" destId="{D927BE2C-2BE0-4A05-8BFF-A8F64C190788}" srcOrd="1" destOrd="0" parTransId="{53BEAF40-33B1-406A-B5AE-96615779D292}" sibTransId="{5CD791F1-153A-4046-8425-8C427516AA6E}"/>
    <dgm:cxn modelId="{9521488A-D0B4-427F-875E-BFDB6C4F94B3}" type="presOf" srcId="{5D12F774-5B8E-4780-B6BD-3EE4CE6D7B90}" destId="{7C75E163-CEAF-431B-9613-327689EECA2A}" srcOrd="0" destOrd="0" presId="urn:microsoft.com/office/officeart/2005/8/layout/arrow2"/>
    <dgm:cxn modelId="{7B0AF3C1-C982-403F-8679-EDC6C1695DD3}" type="presOf" srcId="{69177A27-57E0-4D79-A0B0-C03454C4C70D}" destId="{CCC1EADF-996B-478B-8626-8ACA4F2BD0AC}" srcOrd="0" destOrd="0" presId="urn:microsoft.com/office/officeart/2005/8/layout/arrow2"/>
    <dgm:cxn modelId="{A50AF441-DE9D-4239-97F0-787A4AB9B187}" type="presOf" srcId="{02DCCD8D-B19A-49F0-BF97-29F5D1013924}" destId="{394FC1FB-F604-4D41-8FD3-00BACE72046F}" srcOrd="0" destOrd="0" presId="urn:microsoft.com/office/officeart/2005/8/layout/arrow2"/>
    <dgm:cxn modelId="{4582DF43-0EF4-4057-94AB-F820E80D9316}" srcId="{5D12F774-5B8E-4780-B6BD-3EE4CE6D7B90}" destId="{69177A27-57E0-4D79-A0B0-C03454C4C70D}" srcOrd="3" destOrd="0" parTransId="{01E10BE7-3145-4C09-B633-5F09754E1260}" sibTransId="{C54ABF77-5DEC-4415-A30D-0982E23DDD8E}"/>
    <dgm:cxn modelId="{CCD6BB09-305C-4771-ABBD-F1B28A6599E1}" type="presOf" srcId="{D927BE2C-2BE0-4A05-8BFF-A8F64C190788}" destId="{26F1540B-A8EA-4072-8584-DB641188DE92}" srcOrd="0" destOrd="0" presId="urn:microsoft.com/office/officeart/2005/8/layout/arrow2"/>
    <dgm:cxn modelId="{AA512DD0-D79E-4DB0-B007-EC4D8F79B037}" srcId="{5D12F774-5B8E-4780-B6BD-3EE4CE6D7B90}" destId="{02DCCD8D-B19A-49F0-BF97-29F5D1013924}" srcOrd="0" destOrd="0" parTransId="{B98C2C5F-70D0-48DC-AA07-8AEC113AFBBD}" sibTransId="{911EE905-3473-490C-9D33-D87456ACFEB6}"/>
    <dgm:cxn modelId="{E7A0C3D0-EE56-464F-9112-CCF33A9976EB}" type="presOf" srcId="{3D549A96-A350-459D-8681-14DC532648F7}" destId="{EEE33B17-D249-4E5A-AC9A-B8A9BBCABA58}" srcOrd="0" destOrd="0" presId="urn:microsoft.com/office/officeart/2005/8/layout/arrow2"/>
    <dgm:cxn modelId="{77D71830-07ED-4220-B42E-1B3B7D2CA0BF}" type="presParOf" srcId="{7C75E163-CEAF-431B-9613-327689EECA2A}" destId="{CC307FB6-2067-41C9-AEBB-CD1EE828F7BF}" srcOrd="0" destOrd="0" presId="urn:microsoft.com/office/officeart/2005/8/layout/arrow2"/>
    <dgm:cxn modelId="{3A38421A-C718-4BD0-852E-EB7746B06C33}" type="presParOf" srcId="{7C75E163-CEAF-431B-9613-327689EECA2A}" destId="{984811A1-E18C-422B-8233-996CB90DAB36}" srcOrd="1" destOrd="0" presId="urn:microsoft.com/office/officeart/2005/8/layout/arrow2"/>
    <dgm:cxn modelId="{7DF2A93E-8D26-4AFF-87B1-5F4C32B10FCD}" type="presParOf" srcId="{984811A1-E18C-422B-8233-996CB90DAB36}" destId="{176803C1-9ECA-4345-ACE3-DFB6E5418329}" srcOrd="0" destOrd="0" presId="urn:microsoft.com/office/officeart/2005/8/layout/arrow2"/>
    <dgm:cxn modelId="{004A866F-EB28-4C1B-B86F-DF134E7346E8}" type="presParOf" srcId="{984811A1-E18C-422B-8233-996CB90DAB36}" destId="{394FC1FB-F604-4D41-8FD3-00BACE72046F}" srcOrd="1" destOrd="0" presId="urn:microsoft.com/office/officeart/2005/8/layout/arrow2"/>
    <dgm:cxn modelId="{FAA9C1B8-7F00-4035-AB2D-7FAA0CFC9C2D}" type="presParOf" srcId="{984811A1-E18C-422B-8233-996CB90DAB36}" destId="{8B094145-0102-4239-9843-83E0C0A1CD0C}" srcOrd="2" destOrd="0" presId="urn:microsoft.com/office/officeart/2005/8/layout/arrow2"/>
    <dgm:cxn modelId="{2C2B8312-8A61-4BF7-8AE0-0AADED4FB6EE}" type="presParOf" srcId="{984811A1-E18C-422B-8233-996CB90DAB36}" destId="{26F1540B-A8EA-4072-8584-DB641188DE92}" srcOrd="3" destOrd="0" presId="urn:microsoft.com/office/officeart/2005/8/layout/arrow2"/>
    <dgm:cxn modelId="{E31B1B07-3F9D-40CE-BE9C-33529A44EFB8}" type="presParOf" srcId="{984811A1-E18C-422B-8233-996CB90DAB36}" destId="{2D0AE85E-0618-4303-9CA5-E6CFDE981C56}" srcOrd="4" destOrd="0" presId="urn:microsoft.com/office/officeart/2005/8/layout/arrow2"/>
    <dgm:cxn modelId="{2AC56E94-D964-4E8E-8BA2-62F5B4F1F114}" type="presParOf" srcId="{984811A1-E18C-422B-8233-996CB90DAB36}" destId="{EEE33B17-D249-4E5A-AC9A-B8A9BBCABA58}" srcOrd="5" destOrd="0" presId="urn:microsoft.com/office/officeart/2005/8/layout/arrow2"/>
    <dgm:cxn modelId="{A28CA2F6-A98C-4F3B-8B06-F450D8A52E24}" type="presParOf" srcId="{984811A1-E18C-422B-8233-996CB90DAB36}" destId="{4AF6CF20-2516-4CB2-8B83-EC4E8035C793}" srcOrd="6" destOrd="0" presId="urn:microsoft.com/office/officeart/2005/8/layout/arrow2"/>
    <dgm:cxn modelId="{D6188D8A-3C35-4201-8A3E-41796F35C1DA}" type="presParOf" srcId="{984811A1-E18C-422B-8233-996CB90DAB36}" destId="{CCC1EADF-996B-478B-8626-8ACA4F2BD0AC}"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2B305-8494-4EF7-B97A-1E3809D7C590}" type="datetimeFigureOut">
              <a:rPr lang="en-US" smtClean="0"/>
              <a:t>6/15/2016</a:t>
            </a:fld>
            <a:endParaRPr lang="en-US"/>
          </a:p>
        </p:txBody>
      </p:sp>
      <p:sp>
        <p:nvSpPr>
          <p:cNvPr id="4" name="Slide Image Placeholder 3"/>
          <p:cNvSpPr>
            <a:spLocks noGrp="1" noRot="1" noChangeAspect="1"/>
          </p:cNvSpPr>
          <p:nvPr>
            <p:ph type="sldImg" idx="2"/>
          </p:nvPr>
        </p:nvSpPr>
        <p:spPr>
          <a:xfrm>
            <a:off x="1298575" y="1143000"/>
            <a:ext cx="42608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8D09E-11E8-4B6F-8F07-C5678BAF25FA}" type="slidenum">
              <a:rPr lang="en-US" smtClean="0"/>
              <a:t>‹#›</a:t>
            </a:fld>
            <a:endParaRPr lang="en-US"/>
          </a:p>
        </p:txBody>
      </p:sp>
    </p:spTree>
    <p:extLst>
      <p:ext uri="{BB962C8B-B14F-4D97-AF65-F5344CB8AC3E}">
        <p14:creationId xmlns:p14="http://schemas.microsoft.com/office/powerpoint/2010/main" val="167087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0" y="-1"/>
            <a:ext cx="10439400" cy="1674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1" y="1663699"/>
            <a:ext cx="10295669" cy="50801"/>
          </a:xfrm>
          <a:prstGeom prst="rect">
            <a:avLst/>
          </a:prstGeom>
        </p:spPr>
      </p:pic>
      <p:pic>
        <p:nvPicPr>
          <p:cNvPr id="9" name="Picture 8"/>
          <p:cNvPicPr>
            <a:picLocks noChangeAspect="1"/>
          </p:cNvPicPr>
          <p:nvPr userDrawn="1"/>
        </p:nvPicPr>
        <p:blipFill>
          <a:blip r:embed="rId3"/>
          <a:stretch>
            <a:fillRect/>
          </a:stretch>
        </p:blipFill>
        <p:spPr>
          <a:xfrm>
            <a:off x="0" y="6410992"/>
            <a:ext cx="10439400" cy="1161383"/>
          </a:xfrm>
          <a:prstGeom prst="rect">
            <a:avLst/>
          </a:prstGeom>
        </p:spPr>
      </p:pic>
      <p:sp>
        <p:nvSpPr>
          <p:cNvPr id="2" name="Title 1"/>
          <p:cNvSpPr>
            <a:spLocks noGrp="1"/>
          </p:cNvSpPr>
          <p:nvPr>
            <p:ph type="ctrTitle" hasCustomPrompt="1"/>
          </p:nvPr>
        </p:nvSpPr>
        <p:spPr>
          <a:xfrm>
            <a:off x="679052" y="6904445"/>
            <a:ext cx="8873490" cy="486137"/>
          </a:xfrm>
        </p:spPr>
        <p:txBody>
          <a:bodyPr anchor="b"/>
          <a:lstStyle>
            <a:lvl1pPr algn="l">
              <a:defRPr sz="2800">
                <a:solidFill>
                  <a:schemeClr val="bg1"/>
                </a:solidFill>
              </a:defRPr>
            </a:lvl1pPr>
          </a:lstStyle>
          <a:p>
            <a:r>
              <a:rPr lang="en-US" dirty="0" smtClean="0"/>
              <a:t>Click To Edit Master Title Style</a:t>
            </a:r>
            <a:endParaRPr lang="en-US" dirty="0"/>
          </a:p>
        </p:txBody>
      </p:sp>
      <p:pic>
        <p:nvPicPr>
          <p:cNvPr id="1026" name="Picture 2" descr="C:\Users\Annelise\Documents\IACCM\Templates\Logos\IACCM\IACCM_logo 2015.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88925" y="352369"/>
            <a:ext cx="3560093" cy="1104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51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2"/>
          <a:stretch>
            <a:fillRect/>
          </a:stretch>
        </p:blipFill>
        <p:spPr>
          <a:xfrm>
            <a:off x="0" y="6986851"/>
            <a:ext cx="10439400" cy="595916"/>
          </a:xfrm>
          <a:prstGeom prst="rect">
            <a:avLst/>
          </a:prstGeom>
        </p:spPr>
      </p:pic>
      <p:sp>
        <p:nvSpPr>
          <p:cNvPr id="9" name="TextBox 8"/>
          <p:cNvSpPr txBox="1"/>
          <p:nvPr userDrawn="1"/>
        </p:nvSpPr>
        <p:spPr>
          <a:xfrm>
            <a:off x="8843330" y="7317314"/>
            <a:ext cx="936475" cy="246221"/>
          </a:xfrm>
          <a:prstGeom prst="rect">
            <a:avLst/>
          </a:prstGeom>
          <a:noFill/>
        </p:spPr>
        <p:txBody>
          <a:bodyPr wrap="none" rtlCol="0">
            <a:spAutoFit/>
          </a:bodyPr>
          <a:lstStyle/>
          <a:p>
            <a:r>
              <a:rPr lang="en-US" sz="1000" b="0" dirty="0" smtClean="0">
                <a:solidFill>
                  <a:srgbClr val="FFFFFF"/>
                </a:solidFill>
              </a:rPr>
              <a:t>©2016 IACCM</a:t>
            </a:r>
            <a:endParaRPr lang="en-US" sz="1000" b="0" dirty="0">
              <a:solidFill>
                <a:srgbClr val="FFFFFF"/>
              </a:solidFill>
            </a:endParaRPr>
          </a:p>
        </p:txBody>
      </p:sp>
      <p:pic>
        <p:nvPicPr>
          <p:cNvPr id="2050" name="Picture 2" descr="C:\Users\Annelise\Documents\IACCM\Templates\Logos\IACCM\IACCM_logo 2015 without word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1633" y="6809469"/>
            <a:ext cx="1824073" cy="35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44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7730"/>
            <a:ext cx="9003983" cy="51280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1197" y="915552"/>
            <a:ext cx="9003983" cy="479654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4"/>
          <a:stretch>
            <a:fillRect/>
          </a:stretch>
        </p:blipFill>
        <p:spPr>
          <a:xfrm>
            <a:off x="0" y="711199"/>
            <a:ext cx="10295669" cy="50801"/>
          </a:xfrm>
          <a:prstGeom prst="rect">
            <a:avLst/>
          </a:prstGeom>
        </p:spPr>
      </p:pic>
    </p:spTree>
    <p:extLst>
      <p:ext uri="{BB962C8B-B14F-4D97-AF65-F5344CB8AC3E}">
        <p14:creationId xmlns:p14="http://schemas.microsoft.com/office/powerpoint/2010/main" val="57290835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1007943" rtl="0" eaLnBrk="1" latinLnBrk="0" hangingPunct="1">
        <a:lnSpc>
          <a:spcPct val="90000"/>
        </a:lnSpc>
        <a:spcBef>
          <a:spcPct val="0"/>
        </a:spcBef>
        <a:buNone/>
        <a:defRPr sz="3600" b="0" kern="1200">
          <a:solidFill>
            <a:srgbClr val="1C3E54"/>
          </a:solidFill>
          <a:latin typeface="+mn-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2400" b="1" kern="1200">
          <a:solidFill>
            <a:srgbClr val="1C3E54"/>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200" kern="1200">
          <a:solidFill>
            <a:srgbClr val="1C3E54"/>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000" kern="1200">
          <a:solidFill>
            <a:srgbClr val="1C3E54"/>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800" kern="1200">
          <a:solidFill>
            <a:srgbClr val="1C3E54"/>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600" kern="1200">
          <a:solidFill>
            <a:srgbClr val="1C3E54"/>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213" y="2872247"/>
            <a:ext cx="3775587" cy="1200329"/>
          </a:xfrm>
          <a:prstGeom prst="rect">
            <a:avLst/>
          </a:prstGeom>
          <a:noFill/>
        </p:spPr>
        <p:txBody>
          <a:bodyPr wrap="square" rtlCol="0">
            <a:spAutoFit/>
          </a:bodyPr>
          <a:lstStyle/>
          <a:p>
            <a:r>
              <a:rPr lang="en-US" sz="3600" kern="1200" dirty="0" smtClean="0">
                <a:solidFill>
                  <a:schemeClr val="tx1"/>
                </a:solidFill>
                <a:latin typeface="+mn-lt"/>
                <a:ea typeface="+mn-ea"/>
                <a:cs typeface="+mn-cs"/>
              </a:rPr>
              <a:t>It’s time to think about the user!</a:t>
            </a:r>
            <a:endParaRPr lang="en-US" sz="3600" kern="1200" dirty="0">
              <a:solidFill>
                <a:schemeClr val="tx1"/>
              </a:solidFill>
              <a:latin typeface="+mn-lt"/>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8848" y="2411361"/>
            <a:ext cx="4480797" cy="3356272"/>
          </a:xfrm>
          <a:prstGeom prst="rect">
            <a:avLst/>
          </a:prstGeom>
        </p:spPr>
      </p:pic>
    </p:spTree>
    <p:extLst>
      <p:ext uri="{BB962C8B-B14F-4D97-AF65-F5344CB8AC3E}">
        <p14:creationId xmlns:p14="http://schemas.microsoft.com/office/powerpoint/2010/main" val="1911901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83" y="150719"/>
            <a:ext cx="9003983" cy="512802"/>
          </a:xfrm>
        </p:spPr>
        <p:txBody>
          <a:bodyPr/>
          <a:lstStyle/>
          <a:p>
            <a:r>
              <a:rPr lang="en-US" dirty="0" smtClean="0"/>
              <a:t>We know it is coming … Future of Contracting 2016</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4134334"/>
              </p:ext>
            </p:extLst>
          </p:nvPr>
        </p:nvGraphicFramePr>
        <p:xfrm>
          <a:off x="818494" y="1320862"/>
          <a:ext cx="8693933" cy="51675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177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74" y="119723"/>
            <a:ext cx="9003983" cy="512802"/>
          </a:xfrm>
        </p:spPr>
        <p:txBody>
          <a:bodyPr/>
          <a:lstStyle/>
          <a:p>
            <a:r>
              <a:rPr lang="en-US" dirty="0" smtClean="0"/>
              <a:t>And that we need new approaches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0858366"/>
              </p:ext>
            </p:extLst>
          </p:nvPr>
        </p:nvGraphicFramePr>
        <p:xfrm>
          <a:off x="457171" y="1014702"/>
          <a:ext cx="8969429" cy="55432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4003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4" y="135221"/>
            <a:ext cx="9003983" cy="512802"/>
          </a:xfrm>
        </p:spPr>
        <p:txBody>
          <a:bodyPr/>
          <a:lstStyle/>
          <a:p>
            <a:r>
              <a:rPr lang="en-US" dirty="0" smtClean="0"/>
              <a:t>How is emerging communication impacting trade?</a:t>
            </a:r>
            <a:endParaRPr lang="en-US" dirty="0"/>
          </a:p>
        </p:txBody>
      </p:sp>
      <p:sp>
        <p:nvSpPr>
          <p:cNvPr id="3" name="Content Placeholder 2"/>
          <p:cNvSpPr>
            <a:spLocks noGrp="1"/>
          </p:cNvSpPr>
          <p:nvPr>
            <p:ph idx="1"/>
          </p:nvPr>
        </p:nvSpPr>
        <p:spPr>
          <a:xfrm>
            <a:off x="350166" y="1070535"/>
            <a:ext cx="9003983" cy="4796544"/>
          </a:xfrm>
        </p:spPr>
        <p:txBody>
          <a:bodyPr/>
          <a:lstStyle/>
          <a:p>
            <a:r>
              <a:rPr lang="en-GB" dirty="0" smtClean="0"/>
              <a:t>‘The virtual enterprise’ - supply </a:t>
            </a:r>
            <a:r>
              <a:rPr lang="en-GB" dirty="0"/>
              <a:t>networks </a:t>
            </a:r>
            <a:r>
              <a:rPr lang="en-GB" dirty="0" smtClean="0"/>
              <a:t>are </a:t>
            </a:r>
            <a:r>
              <a:rPr lang="en-GB" dirty="0"/>
              <a:t>more </a:t>
            </a:r>
            <a:r>
              <a:rPr lang="en-GB" dirty="0" smtClean="0"/>
              <a:t>interdependent</a:t>
            </a:r>
          </a:p>
          <a:p>
            <a:r>
              <a:rPr lang="en-GB" dirty="0" smtClean="0"/>
              <a:t>Society is increasingly focused on outcomes</a:t>
            </a:r>
          </a:p>
          <a:p>
            <a:r>
              <a:rPr lang="en-GB" dirty="0" smtClean="0"/>
              <a:t>Rules are designed to drive behaviour and define relationships</a:t>
            </a:r>
          </a:p>
          <a:p>
            <a:r>
              <a:rPr lang="en-GB" dirty="0" smtClean="0"/>
              <a:t>Collaboration is needed to manage risk and ensure sustainability</a:t>
            </a:r>
          </a:p>
          <a:p>
            <a:r>
              <a:rPr lang="en-GB" dirty="0" smtClean="0"/>
              <a:t>Communications are designed for users and to support value delivery</a:t>
            </a:r>
          </a:p>
          <a:p>
            <a:r>
              <a:rPr lang="en-GB" dirty="0" smtClean="0"/>
              <a:t>Data is a source of business intelligence and proactive change</a:t>
            </a:r>
          </a:p>
          <a:p>
            <a:endParaRPr lang="en-GB" dirty="0"/>
          </a:p>
          <a:p>
            <a:pPr marL="0" indent="0">
              <a:buNone/>
            </a:pPr>
            <a:r>
              <a:rPr lang="en-GB" dirty="0" smtClean="0"/>
              <a:t>… and traditional contracting based on </a:t>
            </a:r>
          </a:p>
          <a:p>
            <a:pPr marL="0" indent="0">
              <a:buNone/>
            </a:pPr>
            <a:r>
              <a:rPr lang="en-GB" dirty="0"/>
              <a:t>c</a:t>
            </a:r>
            <a:r>
              <a:rPr lang="en-GB" dirty="0" smtClean="0"/>
              <a:t>lassical legal theory simply does not support</a:t>
            </a:r>
          </a:p>
          <a:p>
            <a:pPr marL="0" indent="0">
              <a:buNone/>
            </a:pPr>
            <a:r>
              <a:rPr lang="en-GB" dirty="0"/>
              <a:t>t</a:t>
            </a:r>
            <a:r>
              <a:rPr lang="en-GB" dirty="0" smtClean="0"/>
              <a:t>he trading relationships of today</a:t>
            </a:r>
          </a:p>
          <a:p>
            <a:endParaRPr lang="en-GB" dirty="0" smtClean="0"/>
          </a:p>
          <a:p>
            <a:endParaRPr lang="en-GB" dirty="0"/>
          </a:p>
          <a:p>
            <a:endParaRPr lang="en-GB" dirty="0" smtClean="0"/>
          </a:p>
          <a:p>
            <a:endParaRPr lang="en-GB" dirty="0"/>
          </a:p>
          <a:p>
            <a:endParaRPr lang="en-GB"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7654" y="3809676"/>
            <a:ext cx="4158124" cy="3190327"/>
          </a:xfrm>
          <a:prstGeom prst="rect">
            <a:avLst/>
          </a:prstGeom>
        </p:spPr>
      </p:pic>
    </p:spTree>
    <p:extLst>
      <p:ext uri="{BB962C8B-B14F-4D97-AF65-F5344CB8AC3E}">
        <p14:creationId xmlns:p14="http://schemas.microsoft.com/office/powerpoint/2010/main" val="143895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795" y="974456"/>
            <a:ext cx="7699422" cy="619584"/>
          </a:xfrm>
        </p:spPr>
        <p:txBody>
          <a:bodyPr>
            <a:noAutofit/>
          </a:bodyPr>
          <a:lstStyle/>
          <a:p>
            <a:r>
              <a:rPr lang="en-US" sz="3086" dirty="0"/>
              <a:t>Rethinking the purpose of a contract:</a:t>
            </a:r>
            <a:br>
              <a:rPr lang="en-US" sz="3086" dirty="0"/>
            </a:br>
            <a:r>
              <a:rPr lang="en-US" sz="3086" dirty="0"/>
              <a:t>equipping contract owners for success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95717410"/>
              </p:ext>
            </p:extLst>
          </p:nvPr>
        </p:nvGraphicFramePr>
        <p:xfrm>
          <a:off x="872887" y="2012413"/>
          <a:ext cx="8693626" cy="47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79382" y="5814011"/>
            <a:ext cx="1606887" cy="1042080"/>
          </a:xfrm>
          <a:prstGeom prst="rect">
            <a:avLst/>
          </a:prstGeom>
          <a:noFill/>
        </p:spPr>
        <p:txBody>
          <a:bodyPr wrap="square" rtlCol="0">
            <a:spAutoFit/>
          </a:bodyPr>
          <a:lstStyle/>
          <a:p>
            <a:r>
              <a:rPr lang="en-US" sz="3086" i="1" dirty="0"/>
              <a:t>Legal weapon</a:t>
            </a:r>
          </a:p>
        </p:txBody>
      </p:sp>
      <p:sp>
        <p:nvSpPr>
          <p:cNvPr id="8" name="TextBox 7"/>
          <p:cNvSpPr txBox="1"/>
          <p:nvPr/>
        </p:nvSpPr>
        <p:spPr>
          <a:xfrm>
            <a:off x="7746896" y="1468111"/>
            <a:ext cx="2804749" cy="567207"/>
          </a:xfrm>
          <a:prstGeom prst="rect">
            <a:avLst/>
          </a:prstGeom>
          <a:noFill/>
        </p:spPr>
        <p:txBody>
          <a:bodyPr wrap="square" rtlCol="0">
            <a:spAutoFit/>
          </a:bodyPr>
          <a:lstStyle/>
          <a:p>
            <a:r>
              <a:rPr lang="en-US" sz="3086" i="1" dirty="0"/>
              <a:t>Economic </a:t>
            </a:r>
            <a:r>
              <a:rPr lang="en-US" sz="3086" i="1" dirty="0" smtClean="0"/>
              <a:t>Asset</a:t>
            </a:r>
            <a:endParaRPr lang="en-US" sz="3086" i="1" dirty="0"/>
          </a:p>
        </p:txBody>
      </p:sp>
      <p:sp>
        <p:nvSpPr>
          <p:cNvPr id="9" name="TextBox 8"/>
          <p:cNvSpPr txBox="1"/>
          <p:nvPr/>
        </p:nvSpPr>
        <p:spPr>
          <a:xfrm>
            <a:off x="3949692" y="4887573"/>
            <a:ext cx="1898603" cy="906658"/>
          </a:xfrm>
          <a:prstGeom prst="rect">
            <a:avLst/>
          </a:prstGeom>
          <a:noFill/>
        </p:spPr>
        <p:txBody>
          <a:bodyPr wrap="square" rtlCol="0">
            <a:spAutoFit/>
          </a:bodyPr>
          <a:lstStyle/>
          <a:p>
            <a:r>
              <a:rPr lang="en-US" sz="2646" dirty="0"/>
              <a:t>Drive behaviours</a:t>
            </a:r>
          </a:p>
        </p:txBody>
      </p:sp>
      <p:pic>
        <p:nvPicPr>
          <p:cNvPr id="11"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93511" y="234638"/>
            <a:ext cx="2345508" cy="456176"/>
          </a:xfrm>
          <a:prstGeom prst="rect">
            <a:avLst/>
          </a:prstGeom>
        </p:spPr>
      </p:pic>
    </p:spTree>
    <p:extLst>
      <p:ext uri="{BB962C8B-B14F-4D97-AF65-F5344CB8AC3E}">
        <p14:creationId xmlns:p14="http://schemas.microsoft.com/office/powerpoint/2010/main" val="732329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386" y="848031"/>
            <a:ext cx="9477286" cy="5796116"/>
          </a:xfrm>
        </p:spPr>
      </p:pic>
      <p:sp>
        <p:nvSpPr>
          <p:cNvPr id="8" name="TextBox 7"/>
          <p:cNvSpPr txBox="1"/>
          <p:nvPr/>
        </p:nvSpPr>
        <p:spPr>
          <a:xfrm>
            <a:off x="389386" y="0"/>
            <a:ext cx="4572000" cy="584775"/>
          </a:xfrm>
          <a:prstGeom prst="rect">
            <a:avLst/>
          </a:prstGeom>
          <a:noFill/>
        </p:spPr>
        <p:txBody>
          <a:bodyPr wrap="square" rtlCol="0">
            <a:spAutoFit/>
          </a:bodyPr>
          <a:lstStyle/>
          <a:p>
            <a:r>
              <a:rPr lang="en-US" sz="3200" dirty="0" smtClean="0"/>
              <a:t>From analog to digital …..</a:t>
            </a:r>
            <a:endParaRPr lang="en-US" sz="3200" kern="1200" dirty="0">
              <a:solidFill>
                <a:schemeClr val="tx1"/>
              </a:solidFill>
            </a:endParaRPr>
          </a:p>
        </p:txBody>
      </p:sp>
    </p:spTree>
    <p:extLst>
      <p:ext uri="{BB962C8B-B14F-4D97-AF65-F5344CB8AC3E}">
        <p14:creationId xmlns:p14="http://schemas.microsoft.com/office/powerpoint/2010/main" val="2985884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Contracts and technology … a convergence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6019" y="1378974"/>
            <a:ext cx="8086379" cy="4380271"/>
          </a:xfrm>
        </p:spPr>
      </p:pic>
    </p:spTree>
    <p:extLst>
      <p:ext uri="{BB962C8B-B14F-4D97-AF65-F5344CB8AC3E}">
        <p14:creationId xmlns:p14="http://schemas.microsoft.com/office/powerpoint/2010/main" val="4147976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5626" y="1099906"/>
            <a:ext cx="7784696" cy="4796544"/>
          </a:xfrm>
        </p:spPr>
        <p:txBody>
          <a:bodyPr>
            <a:normAutofit/>
          </a:bodyPr>
          <a:lstStyle/>
          <a:p>
            <a:pPr marL="0" indent="0" algn="ctr">
              <a:buNone/>
            </a:pPr>
            <a:r>
              <a:rPr lang="en-US" sz="4000" dirty="0" smtClean="0"/>
              <a:t>“In an age of fast-growing complexity, the winners are those who simplify the lives of others”</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0426" y="3120462"/>
            <a:ext cx="4038600" cy="4076700"/>
          </a:xfrm>
          <a:prstGeom prst="rect">
            <a:avLst/>
          </a:prstGeom>
        </p:spPr>
      </p:pic>
    </p:spTree>
    <p:extLst>
      <p:ext uri="{BB962C8B-B14F-4D97-AF65-F5344CB8AC3E}">
        <p14:creationId xmlns:p14="http://schemas.microsoft.com/office/powerpoint/2010/main" val="2985884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97" y="915552"/>
            <a:ext cx="9950332" cy="4796544"/>
          </a:xfrm>
        </p:spPr>
        <p:txBody>
          <a:bodyPr>
            <a:normAutofit/>
          </a:bodyPr>
          <a:lstStyle/>
          <a:p>
            <a:pPr marL="0" indent="0">
              <a:buNone/>
            </a:pPr>
            <a:endParaRPr lang="en-US" sz="3200" dirty="0" smtClean="0">
              <a:latin typeface="Times New Roman" panose="02020603050405020304" pitchFamily="18" charset="0"/>
              <a:ea typeface="Calibri" panose="020F0502020204030204" pitchFamily="34" charset="0"/>
            </a:endParaRPr>
          </a:p>
          <a:p>
            <a:pPr marL="0" indent="0" algn="ctr">
              <a:buNone/>
            </a:pPr>
            <a:r>
              <a:rPr lang="en-US" sz="3600" dirty="0" smtClean="0">
                <a:latin typeface="Times New Roman" panose="02020603050405020304" pitchFamily="18" charset="0"/>
                <a:ea typeface="Calibri" panose="020F0502020204030204" pitchFamily="34" charset="0"/>
              </a:rPr>
              <a:t>“Winning </a:t>
            </a:r>
            <a:r>
              <a:rPr lang="en-US" sz="3600" dirty="0">
                <a:latin typeface="Times New Roman" panose="02020603050405020304" pitchFamily="18" charset="0"/>
                <a:ea typeface="Calibri" panose="020F0502020204030204" pitchFamily="34" charset="0"/>
              </a:rPr>
              <a:t>and awarding contracts is </a:t>
            </a:r>
            <a:r>
              <a:rPr lang="en-US" sz="3600" dirty="0" smtClean="0">
                <a:latin typeface="Times New Roman" panose="02020603050405020304" pitchFamily="18" charset="0"/>
                <a:ea typeface="Calibri" panose="020F0502020204030204" pitchFamily="34" charset="0"/>
              </a:rPr>
              <a:t>important</a:t>
            </a:r>
          </a:p>
          <a:p>
            <a:pPr marL="0" indent="0" algn="ctr">
              <a:buNone/>
            </a:pPr>
            <a:r>
              <a:rPr lang="en-US" sz="3600" dirty="0" smtClean="0">
                <a:latin typeface="Times New Roman" panose="02020603050405020304" pitchFamily="18" charset="0"/>
                <a:ea typeface="Calibri" panose="020F0502020204030204" pitchFamily="34" charset="0"/>
              </a:rPr>
              <a:t>for the health </a:t>
            </a:r>
            <a:r>
              <a:rPr lang="en-US" sz="3600" dirty="0">
                <a:latin typeface="Times New Roman" panose="02020603050405020304" pitchFamily="18" charset="0"/>
                <a:ea typeface="Calibri" panose="020F0502020204030204" pitchFamily="34" charset="0"/>
              </a:rPr>
              <a:t>and </a:t>
            </a:r>
            <a:r>
              <a:rPr lang="en-US" sz="3600" dirty="0" smtClean="0">
                <a:latin typeface="Times New Roman" panose="02020603050405020304" pitchFamily="18" charset="0"/>
                <a:ea typeface="Calibri" panose="020F0502020204030204" pitchFamily="34" charset="0"/>
              </a:rPr>
              <a:t>performance </a:t>
            </a:r>
            <a:r>
              <a:rPr lang="en-US" sz="3600" dirty="0">
                <a:latin typeface="Times New Roman" panose="02020603050405020304" pitchFamily="18" charset="0"/>
                <a:ea typeface="Calibri" panose="020F0502020204030204" pitchFamily="34" charset="0"/>
              </a:rPr>
              <a:t>of </a:t>
            </a:r>
            <a:r>
              <a:rPr lang="en-US" sz="3600" dirty="0" smtClean="0">
                <a:latin typeface="Times New Roman" panose="02020603050405020304" pitchFamily="18" charset="0"/>
                <a:ea typeface="Calibri" panose="020F0502020204030204" pitchFamily="34" charset="0"/>
              </a:rPr>
              <a:t>the business”</a:t>
            </a:r>
            <a:endParaRPr lang="en-US" sz="3600" dirty="0"/>
          </a:p>
        </p:txBody>
      </p:sp>
      <p:sp>
        <p:nvSpPr>
          <p:cNvPr id="4" name="Title 3"/>
          <p:cNvSpPr>
            <a:spLocks noGrp="1"/>
          </p:cNvSpPr>
          <p:nvPr>
            <p:ph type="title"/>
          </p:nvPr>
        </p:nvSpPr>
        <p:spPr/>
        <p:txBody>
          <a:bodyPr/>
          <a:lstStyle/>
          <a:p>
            <a:r>
              <a:rPr lang="en-US" dirty="0" smtClean="0"/>
              <a:t>Understanding the user view</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8742" y="4072834"/>
            <a:ext cx="3621958" cy="2478778"/>
          </a:xfrm>
          <a:prstGeom prst="rect">
            <a:avLst/>
          </a:prstGeom>
        </p:spPr>
      </p:pic>
      <p:sp>
        <p:nvSpPr>
          <p:cNvPr id="7" name="Rectangle 6"/>
          <p:cNvSpPr/>
          <p:nvPr/>
        </p:nvSpPr>
        <p:spPr>
          <a:xfrm>
            <a:off x="781666" y="3318172"/>
            <a:ext cx="4579373" cy="1292662"/>
          </a:xfrm>
          <a:prstGeom prst="rect">
            <a:avLst/>
          </a:prstGeom>
          <a:noFill/>
        </p:spPr>
        <p:txBody>
          <a:bodyPr wrap="squar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98% agree</a:t>
            </a:r>
          </a:p>
          <a:p>
            <a:pPr algn="ctr"/>
            <a:r>
              <a:rPr lang="en-US"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 other 2% are busy sawing!)</a:t>
            </a: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446520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155" y="915551"/>
            <a:ext cx="8205025" cy="5603235"/>
          </a:xfrm>
        </p:spPr>
        <p:txBody>
          <a:bodyPr>
            <a:normAutofit fontScale="85000" lnSpcReduction="20000"/>
          </a:bodyPr>
          <a:lstStyle/>
          <a:p>
            <a:pPr marL="0" indent="0" algn="ctr">
              <a:buNone/>
            </a:pPr>
            <a:r>
              <a:rPr lang="en-US" dirty="0">
                <a:latin typeface="Times New Roman" panose="02020603050405020304" pitchFamily="18" charset="0"/>
                <a:ea typeface="Calibri" panose="020F0502020204030204" pitchFamily="34" charset="0"/>
              </a:rPr>
              <a:t/>
            </a:r>
            <a:br>
              <a:rPr lang="en-US" dirty="0">
                <a:latin typeface="Times New Roman" panose="02020603050405020304" pitchFamily="18" charset="0"/>
                <a:ea typeface="Calibri" panose="020F0502020204030204" pitchFamily="34" charset="0"/>
              </a:rPr>
            </a:br>
            <a:r>
              <a:rPr lang="en-US" sz="3600" dirty="0">
                <a:latin typeface="Times New Roman" panose="02020603050405020304" pitchFamily="18" charset="0"/>
                <a:ea typeface="Calibri" panose="020F0502020204030204" pitchFamily="34" charset="0"/>
              </a:rPr>
              <a:t/>
            </a:r>
            <a:br>
              <a:rPr lang="en-US" sz="3600" dirty="0">
                <a:latin typeface="Times New Roman" panose="02020603050405020304" pitchFamily="18" charset="0"/>
                <a:ea typeface="Calibri" panose="020F0502020204030204" pitchFamily="34" charset="0"/>
              </a:rPr>
            </a:br>
            <a:r>
              <a:rPr lang="en-US" sz="4200" dirty="0" smtClean="0">
                <a:latin typeface="Times New Roman" panose="02020603050405020304" pitchFamily="18" charset="0"/>
                <a:ea typeface="Calibri" panose="020F0502020204030204" pitchFamily="34" charset="0"/>
              </a:rPr>
              <a:t>“Contracts </a:t>
            </a:r>
            <a:r>
              <a:rPr lang="en-US" sz="4200" dirty="0">
                <a:latin typeface="Times New Roman" panose="02020603050405020304" pitchFamily="18" charset="0"/>
                <a:ea typeface="Calibri" panose="020F0502020204030204" pitchFamily="34" charset="0"/>
              </a:rPr>
              <a:t>contain important information that is directly relevant to how I do my </a:t>
            </a:r>
            <a:r>
              <a:rPr lang="en-US" sz="4200" dirty="0" smtClean="0">
                <a:latin typeface="Times New Roman" panose="02020603050405020304" pitchFamily="18" charset="0"/>
                <a:ea typeface="Calibri" panose="020F0502020204030204" pitchFamily="34" charset="0"/>
              </a:rPr>
              <a:t>job”</a:t>
            </a:r>
          </a:p>
          <a:p>
            <a:pPr marL="0" indent="0">
              <a:buNone/>
            </a:pPr>
            <a:r>
              <a:rPr lang="en-US" sz="3600" dirty="0" smtClean="0">
                <a:latin typeface="Times New Roman" panose="02020603050405020304" pitchFamily="18" charset="0"/>
                <a:ea typeface="Calibri" panose="020F0502020204030204" pitchFamily="34" charset="0"/>
              </a:rPr>
              <a:t>		</a:t>
            </a:r>
          </a:p>
          <a:p>
            <a:pPr marL="0" indent="0">
              <a:buNone/>
            </a:pPr>
            <a:r>
              <a:rPr lang="en-US" sz="3600" dirty="0">
                <a:latin typeface="Times New Roman" panose="02020603050405020304" pitchFamily="18" charset="0"/>
                <a:ea typeface="Calibri" panose="020F0502020204030204" pitchFamily="34" charset="0"/>
              </a:rPr>
              <a:t>	</a:t>
            </a:r>
            <a:r>
              <a:rPr lang="en-US" sz="3600" dirty="0" smtClean="0">
                <a:latin typeface="Times New Roman" panose="02020603050405020304" pitchFamily="18" charset="0"/>
                <a:ea typeface="Calibri" panose="020F0502020204030204" pitchFamily="34" charset="0"/>
              </a:rPr>
              <a:t>	</a:t>
            </a:r>
            <a:r>
              <a:rPr lang="en-US" sz="3600" i="1" dirty="0" smtClean="0">
                <a:solidFill>
                  <a:srgbClr val="FF0000"/>
                </a:solidFill>
                <a:latin typeface="Times New Roman" panose="02020603050405020304" pitchFamily="18" charset="0"/>
                <a:ea typeface="Calibri" panose="020F0502020204030204" pitchFamily="34" charset="0"/>
              </a:rPr>
              <a:t>72% agree or strongly agree </a:t>
            </a:r>
          </a:p>
          <a:p>
            <a:pPr marL="0" indent="0">
              <a:buNone/>
            </a:pPr>
            <a:endParaRPr lang="en-US" sz="3600" i="1" dirty="0">
              <a:latin typeface="Times New Roman" panose="02020603050405020304" pitchFamily="18" charset="0"/>
              <a:ea typeface="Calibri" panose="020F0502020204030204" pitchFamily="34" charset="0"/>
            </a:endParaRPr>
          </a:p>
          <a:p>
            <a:pPr marL="0" indent="0">
              <a:buNone/>
            </a:pPr>
            <a:endParaRPr lang="en-US" sz="3600" dirty="0">
              <a:latin typeface="Times New Roman" panose="02020603050405020304" pitchFamily="18" charset="0"/>
              <a:ea typeface="Calibri" panose="020F0502020204030204" pitchFamily="34" charset="0"/>
            </a:endParaRPr>
          </a:p>
          <a:p>
            <a:pPr marL="0" indent="0">
              <a:buNone/>
            </a:pPr>
            <a:r>
              <a:rPr lang="en-US" dirty="0">
                <a:latin typeface="Times New Roman" panose="02020603050405020304" pitchFamily="18" charset="0"/>
                <a:ea typeface="Calibri" panose="020F0502020204030204" pitchFamily="34" charset="0"/>
              </a:rPr>
              <a:t>"It's the relationship that matters. I never use the contract once it's signed" </a:t>
            </a:r>
            <a:r>
              <a:rPr lang="en-US" dirty="0" smtClean="0">
                <a:latin typeface="Times New Roman" panose="02020603050405020304" pitchFamily="18" charset="0"/>
                <a:ea typeface="Calibri" panose="020F0502020204030204" pitchFamily="34" charset="0"/>
              </a:rPr>
              <a:t>(Category Manager</a:t>
            </a:r>
            <a:r>
              <a:rPr lang="en-US" dirty="0">
                <a:latin typeface="Times New Roman" panose="02020603050405020304" pitchFamily="18" charset="0"/>
                <a:ea typeface="Calibri" panose="020F0502020204030204" pitchFamily="34" charset="0"/>
              </a:rPr>
              <a:t>, </a:t>
            </a:r>
            <a:r>
              <a:rPr lang="en-US" dirty="0" smtClean="0">
                <a:latin typeface="Times New Roman" panose="02020603050405020304" pitchFamily="18" charset="0"/>
                <a:ea typeface="Calibri" panose="020F0502020204030204" pitchFamily="34" charset="0"/>
              </a:rPr>
              <a:t>Consumer Goods</a:t>
            </a:r>
            <a:r>
              <a:rPr lang="en-US" dirty="0">
                <a:latin typeface="Times New Roman" panose="02020603050405020304" pitchFamily="18" charset="0"/>
                <a:ea typeface="Calibri" panose="020F0502020204030204" pitchFamily="34" charset="0"/>
              </a:rPr>
              <a:t>)</a:t>
            </a:r>
          </a:p>
          <a:p>
            <a:pPr marL="0" indent="0">
              <a:spcAft>
                <a:spcPts val="1200"/>
              </a:spcAft>
              <a:buNone/>
            </a:pPr>
            <a:endParaRPr lang="en-US" dirty="0" smtClean="0">
              <a:latin typeface="Times New Roman" panose="02020603050405020304" pitchFamily="18" charset="0"/>
              <a:ea typeface="Calibri" panose="020F0502020204030204" pitchFamily="34" charset="0"/>
            </a:endParaRPr>
          </a:p>
          <a:p>
            <a:pPr marL="0" indent="0">
              <a:spcAft>
                <a:spcPts val="1200"/>
              </a:spcAft>
              <a:buNone/>
            </a:pPr>
            <a:r>
              <a:rPr lang="en-US" dirty="0" smtClean="0">
                <a:latin typeface="Times New Roman" panose="02020603050405020304" pitchFamily="18" charset="0"/>
                <a:ea typeface="Calibri" panose="020F0502020204030204" pitchFamily="34" charset="0"/>
              </a:rPr>
              <a:t>"</a:t>
            </a:r>
            <a:r>
              <a:rPr lang="en-US" dirty="0">
                <a:latin typeface="Times New Roman" panose="02020603050405020304" pitchFamily="18" charset="0"/>
                <a:ea typeface="Calibri" panose="020F0502020204030204" pitchFamily="34" charset="0"/>
              </a:rPr>
              <a:t>The data from our contracts feeds into just about every system in the business. It's critical to the way we perform, the margins we achieve and the satisfaction of my customer" </a:t>
            </a:r>
            <a:r>
              <a:rPr lang="en-US" dirty="0" smtClean="0">
                <a:latin typeface="Times New Roman" panose="02020603050405020304" pitchFamily="18" charset="0"/>
                <a:ea typeface="Calibri" panose="020F0502020204030204" pitchFamily="34" charset="0"/>
              </a:rPr>
              <a:t>(Account Executive</a:t>
            </a:r>
            <a:r>
              <a:rPr lang="en-US" dirty="0">
                <a:latin typeface="Times New Roman" panose="02020603050405020304" pitchFamily="18" charset="0"/>
                <a:ea typeface="Calibri" panose="020F0502020204030204" pitchFamily="34" charset="0"/>
              </a:rPr>
              <a:t>, IT </a:t>
            </a:r>
            <a:r>
              <a:rPr lang="en-US" dirty="0" smtClean="0">
                <a:latin typeface="Times New Roman" panose="02020603050405020304" pitchFamily="18" charset="0"/>
                <a:ea typeface="Calibri" panose="020F0502020204030204" pitchFamily="34" charset="0"/>
              </a:rPr>
              <a:t>outsourcing)</a:t>
            </a:r>
            <a:endParaRPr lang="en-US" dirty="0"/>
          </a:p>
        </p:txBody>
      </p:sp>
      <p:sp>
        <p:nvSpPr>
          <p:cNvPr id="5" name="Title 4"/>
          <p:cNvSpPr>
            <a:spLocks noGrp="1"/>
          </p:cNvSpPr>
          <p:nvPr>
            <p:ph type="title"/>
          </p:nvPr>
        </p:nvSpPr>
        <p:spPr/>
        <p:txBody>
          <a:bodyPr/>
          <a:lstStyle/>
          <a:p>
            <a:r>
              <a:rPr lang="en-US" dirty="0" smtClean="0"/>
              <a:t>Understanding the user experience</a:t>
            </a:r>
            <a:endParaRPr lang="en-US" dirty="0"/>
          </a:p>
        </p:txBody>
      </p:sp>
    </p:spTree>
    <p:extLst>
      <p:ext uri="{BB962C8B-B14F-4D97-AF65-F5344CB8AC3E}">
        <p14:creationId xmlns:p14="http://schemas.microsoft.com/office/powerpoint/2010/main" val="2129786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97" y="915552"/>
            <a:ext cx="9434138" cy="5558990"/>
          </a:xfrm>
        </p:spPr>
        <p:txBody>
          <a:bodyPr>
            <a:normAutofit fontScale="92500" lnSpcReduction="20000"/>
          </a:bodyPr>
          <a:lstStyle/>
          <a:p>
            <a:pPr marL="0" indent="0" algn="ctr">
              <a:buNone/>
            </a:pPr>
            <a:endParaRPr lang="en-US" sz="3600" dirty="0" smtClean="0">
              <a:latin typeface="Times New Roman" panose="02020603050405020304" pitchFamily="18" charset="0"/>
              <a:ea typeface="Calibri" panose="020F0502020204030204" pitchFamily="34" charset="0"/>
            </a:endParaRPr>
          </a:p>
          <a:p>
            <a:pPr marL="0" indent="0" algn="ctr">
              <a:buNone/>
            </a:pPr>
            <a:r>
              <a:rPr lang="en-US" sz="3600" dirty="0" smtClean="0">
                <a:latin typeface="Times New Roman" panose="02020603050405020304" pitchFamily="18" charset="0"/>
                <a:ea typeface="Calibri" panose="020F0502020204030204" pitchFamily="34" charset="0"/>
              </a:rPr>
              <a:t>“Contracts </a:t>
            </a:r>
            <a:r>
              <a:rPr lang="en-US" sz="3600" dirty="0">
                <a:latin typeface="Times New Roman" panose="02020603050405020304" pitchFamily="18" charset="0"/>
                <a:ea typeface="Calibri" panose="020F0502020204030204" pitchFamily="34" charset="0"/>
              </a:rPr>
              <a:t>are easy to access and I'm confident I can find the current and complete </a:t>
            </a:r>
            <a:r>
              <a:rPr lang="en-US" sz="3600" dirty="0" smtClean="0">
                <a:latin typeface="Times New Roman" panose="02020603050405020304" pitchFamily="18" charset="0"/>
                <a:ea typeface="Calibri" panose="020F0502020204030204" pitchFamily="34" charset="0"/>
              </a:rPr>
              <a:t>version”</a:t>
            </a:r>
          </a:p>
          <a:p>
            <a:pPr marL="0" indent="0" algn="ctr">
              <a:buNone/>
            </a:pPr>
            <a:endParaRPr lang="en-US" sz="3600" dirty="0">
              <a:latin typeface="Times New Roman" panose="02020603050405020304" pitchFamily="18" charset="0"/>
              <a:ea typeface="Calibri" panose="020F0502020204030204" pitchFamily="34" charset="0"/>
            </a:endParaRPr>
          </a:p>
          <a:p>
            <a:pPr marL="0" indent="0" algn="ctr">
              <a:buNone/>
            </a:pPr>
            <a:endParaRPr lang="en-US" sz="3600" dirty="0" smtClean="0">
              <a:solidFill>
                <a:srgbClr val="FF0000"/>
              </a:solidFill>
              <a:latin typeface="Times New Roman" panose="02020603050405020304" pitchFamily="18" charset="0"/>
              <a:ea typeface="Calibri" panose="020F0502020204030204" pitchFamily="34" charset="0"/>
            </a:endParaRPr>
          </a:p>
          <a:p>
            <a:pPr marL="0" indent="0" algn="ctr">
              <a:buNone/>
            </a:pPr>
            <a:r>
              <a:rPr lang="en-US" sz="3600" i="1" dirty="0">
                <a:solidFill>
                  <a:srgbClr val="FF0000"/>
                </a:solidFill>
                <a:latin typeface="Times New Roman" panose="02020603050405020304" pitchFamily="18" charset="0"/>
                <a:ea typeface="Calibri" panose="020F0502020204030204" pitchFamily="34" charset="0"/>
              </a:rPr>
              <a:t>5</a:t>
            </a:r>
            <a:r>
              <a:rPr lang="en-US" sz="3600" i="1" dirty="0" smtClean="0">
                <a:solidFill>
                  <a:srgbClr val="FF0000"/>
                </a:solidFill>
                <a:latin typeface="Times New Roman" panose="02020603050405020304" pitchFamily="18" charset="0"/>
                <a:ea typeface="Calibri" panose="020F0502020204030204" pitchFamily="34" charset="0"/>
              </a:rPr>
              <a:t>2% agree or strongly agree</a:t>
            </a:r>
          </a:p>
          <a:p>
            <a:pPr marL="0" indent="0" algn="ctr">
              <a:buNone/>
            </a:pPr>
            <a:endParaRPr lang="en-US" sz="3600" i="1" dirty="0" smtClean="0">
              <a:latin typeface="Times New Roman" panose="02020603050405020304" pitchFamily="18" charset="0"/>
              <a:ea typeface="Calibri" panose="020F0502020204030204" pitchFamily="34" charset="0"/>
            </a:endParaRPr>
          </a:p>
          <a:p>
            <a:pPr marL="0" indent="0" algn="ctr">
              <a:buNone/>
            </a:pPr>
            <a:endParaRPr lang="en-US" sz="3600" i="1" dirty="0">
              <a:latin typeface="Times New Roman" panose="02020603050405020304" pitchFamily="18" charset="0"/>
              <a:ea typeface="Calibri" panose="020F0502020204030204" pitchFamily="34" charset="0"/>
            </a:endParaRPr>
          </a:p>
          <a:p>
            <a:pPr marL="0" indent="0">
              <a:buNone/>
            </a:pPr>
            <a:r>
              <a:rPr lang="en-US" dirty="0">
                <a:latin typeface="Times New Roman" panose="02020603050405020304" pitchFamily="18" charset="0"/>
                <a:ea typeface="Calibri" panose="020F0502020204030204" pitchFamily="34" charset="0"/>
              </a:rPr>
              <a:t/>
            </a:r>
            <a:br>
              <a:rPr lang="en-US" dirty="0">
                <a:latin typeface="Times New Roman" panose="02020603050405020304" pitchFamily="18" charset="0"/>
                <a:ea typeface="Calibri" panose="020F0502020204030204" pitchFamily="34" charset="0"/>
              </a:rPr>
            </a:br>
            <a:r>
              <a:rPr lang="en-US" dirty="0">
                <a:latin typeface="Times New Roman" panose="02020603050405020304" pitchFamily="18" charset="0"/>
                <a:ea typeface="Calibri" panose="020F0502020204030204" pitchFamily="34" charset="0"/>
              </a:rPr>
              <a:t>"Sometimes it's difficult to find anything. Recently I had to ask a supplier for their copy of our agreement. </a:t>
            </a:r>
            <a:r>
              <a:rPr lang="en-US" dirty="0" smtClean="0">
                <a:latin typeface="Times New Roman" panose="02020603050405020304" pitchFamily="18" charset="0"/>
                <a:ea typeface="Calibri" panose="020F0502020204030204" pitchFamily="34" charset="0"/>
              </a:rPr>
              <a:t>Embarrassing“ (In-house counsel, Telecommunications)</a:t>
            </a:r>
            <a:endParaRPr lang="en-US" dirty="0">
              <a:latin typeface="Times New Roman" panose="02020603050405020304" pitchFamily="18" charset="0"/>
              <a:ea typeface="Calibri" panose="020F0502020204030204" pitchFamily="34" charset="0"/>
            </a:endParaRPr>
          </a:p>
          <a:p>
            <a:pPr marL="0" indent="0">
              <a:buNone/>
            </a:pPr>
            <a:r>
              <a:rPr lang="en-US" dirty="0">
                <a:latin typeface="Times New Roman" panose="02020603050405020304" pitchFamily="18" charset="0"/>
                <a:ea typeface="Calibri" panose="020F0502020204030204" pitchFamily="34" charset="0"/>
              </a:rPr>
              <a:t>"Our central repository works well - it's easy to find and easy to upload new content. We are starting to manage communications from within the system and that's making a huge difference to </a:t>
            </a:r>
            <a:r>
              <a:rPr lang="en-US" dirty="0" smtClean="0">
                <a:latin typeface="Times New Roman" panose="02020603050405020304" pitchFamily="18" charset="0"/>
                <a:ea typeface="Calibri" panose="020F0502020204030204" pitchFamily="34" charset="0"/>
              </a:rPr>
              <a:t>reliability“ (Project Manager, Construction)</a:t>
            </a:r>
            <a:endParaRPr lang="en-US" dirty="0">
              <a:latin typeface="Times New Roman" panose="02020603050405020304" pitchFamily="18" charset="0"/>
              <a:ea typeface="Calibri" panose="020F0502020204030204" pitchFamily="34" charset="0"/>
            </a:endParaRPr>
          </a:p>
          <a:p>
            <a:pPr marL="0" indent="0">
              <a:spcAft>
                <a:spcPts val="1200"/>
              </a:spcAft>
              <a:buNone/>
            </a:pPr>
            <a:endParaRPr lang="en-US" dirty="0">
              <a:latin typeface="Times New Roman" panose="02020603050405020304" pitchFamily="18" charset="0"/>
              <a:ea typeface="Calibri" panose="020F0502020204030204" pitchFamily="34" charset="0"/>
            </a:endParaRPr>
          </a:p>
          <a:p>
            <a:endParaRPr lang="en-US" dirty="0"/>
          </a:p>
        </p:txBody>
      </p:sp>
      <p:sp>
        <p:nvSpPr>
          <p:cNvPr id="5" name="Title 4"/>
          <p:cNvSpPr>
            <a:spLocks noGrp="1"/>
          </p:cNvSpPr>
          <p:nvPr>
            <p:ph type="title"/>
          </p:nvPr>
        </p:nvSpPr>
        <p:spPr/>
        <p:txBody>
          <a:bodyPr/>
          <a:lstStyle/>
          <a:p>
            <a:r>
              <a:rPr lang="en-US" dirty="0" smtClean="0"/>
              <a:t>Understanding the user experience</a:t>
            </a:r>
            <a:endParaRPr lang="en-US" dirty="0"/>
          </a:p>
        </p:txBody>
      </p:sp>
    </p:spTree>
    <p:extLst>
      <p:ext uri="{BB962C8B-B14F-4D97-AF65-F5344CB8AC3E}">
        <p14:creationId xmlns:p14="http://schemas.microsoft.com/office/powerpoint/2010/main" val="3286646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910" y="915552"/>
            <a:ext cx="8782664" cy="5573738"/>
          </a:xfrm>
        </p:spPr>
        <p:txBody>
          <a:bodyPr>
            <a:normAutofit lnSpcReduction="10000"/>
          </a:bodyPr>
          <a:lstStyle/>
          <a:p>
            <a:pPr marL="0" indent="0" algn="ctr">
              <a:buNone/>
            </a:pPr>
            <a:r>
              <a:rPr lang="en-US" sz="3600" dirty="0" smtClean="0">
                <a:latin typeface="Times New Roman" panose="02020603050405020304" pitchFamily="18" charset="0"/>
                <a:ea typeface="Calibri" panose="020F0502020204030204" pitchFamily="34" charset="0"/>
              </a:rPr>
              <a:t>“When </a:t>
            </a:r>
            <a:r>
              <a:rPr lang="en-US" sz="3600" dirty="0">
                <a:latin typeface="Times New Roman" panose="02020603050405020304" pitchFamily="18" charset="0"/>
                <a:ea typeface="Calibri" panose="020F0502020204030204" pitchFamily="34" charset="0"/>
              </a:rPr>
              <a:t>I need help or guidance in understanding or interpreting the implications of a contract, I know where to access the information or help that I </a:t>
            </a:r>
            <a:r>
              <a:rPr lang="en-US" sz="3600" dirty="0" smtClean="0">
                <a:latin typeface="Times New Roman" panose="02020603050405020304" pitchFamily="18" charset="0"/>
                <a:ea typeface="Calibri" panose="020F0502020204030204" pitchFamily="34" charset="0"/>
              </a:rPr>
              <a:t>need”</a:t>
            </a:r>
          </a:p>
          <a:p>
            <a:pPr marL="0" indent="0" algn="ctr">
              <a:buNone/>
            </a:pPr>
            <a:endParaRPr lang="en-US" sz="3600" i="1" dirty="0">
              <a:solidFill>
                <a:srgbClr val="FF0000"/>
              </a:solidFill>
              <a:latin typeface="Times New Roman" panose="02020603050405020304" pitchFamily="18" charset="0"/>
              <a:ea typeface="Calibri" panose="020F0502020204030204" pitchFamily="34" charset="0"/>
            </a:endParaRPr>
          </a:p>
          <a:p>
            <a:pPr marL="0" indent="0" algn="ctr">
              <a:buNone/>
            </a:pPr>
            <a:r>
              <a:rPr lang="en-US" sz="3600" i="1" dirty="0" smtClean="0">
                <a:solidFill>
                  <a:srgbClr val="FF0000"/>
                </a:solidFill>
                <a:latin typeface="Times New Roman" panose="02020603050405020304" pitchFamily="18" charset="0"/>
                <a:ea typeface="Calibri" panose="020F0502020204030204" pitchFamily="34" charset="0"/>
              </a:rPr>
              <a:t>43% agree or strongly agree</a:t>
            </a:r>
          </a:p>
          <a:p>
            <a:pPr marL="0" indent="0" algn="ctr">
              <a:buNone/>
            </a:pPr>
            <a:endParaRPr lang="en-US" i="1" dirty="0" smtClean="0">
              <a:solidFill>
                <a:srgbClr val="FF0000"/>
              </a:solidFill>
              <a:latin typeface="Times New Roman" panose="02020603050405020304" pitchFamily="18" charset="0"/>
              <a:ea typeface="Calibri" panose="020F0502020204030204" pitchFamily="34" charset="0"/>
            </a:endParaRPr>
          </a:p>
          <a:p>
            <a:pPr marL="0" indent="0">
              <a:buNone/>
            </a:pPr>
            <a:r>
              <a:rPr lang="en-US" dirty="0" smtClean="0">
                <a:latin typeface="Times New Roman" panose="02020603050405020304" pitchFamily="18" charset="0"/>
                <a:ea typeface="Calibri" panose="020F0502020204030204" pitchFamily="34" charset="0"/>
              </a:rPr>
              <a:t>"It's really difficult to find the right person and when you do, they're always busy.“ (Operations Manager, Financial Services)</a:t>
            </a:r>
          </a:p>
          <a:p>
            <a:pPr marL="0" indent="0">
              <a:spcAft>
                <a:spcPts val="1200"/>
              </a:spcAft>
              <a:buNone/>
            </a:pPr>
            <a:r>
              <a:rPr lang="en-US" dirty="0" smtClean="0">
                <a:latin typeface="Times New Roman" panose="02020603050405020304" pitchFamily="18" charset="0"/>
                <a:ea typeface="Calibri" panose="020F0502020204030204" pitchFamily="34" charset="0"/>
              </a:rPr>
              <a:t>"My contracts and legal team produced a series of on-demand apps. That's made things much faster and easier.“ (Sales Manager, Facilities Management) </a:t>
            </a:r>
          </a:p>
          <a:p>
            <a:endParaRPr lang="en-US" dirty="0"/>
          </a:p>
        </p:txBody>
      </p:sp>
      <p:sp>
        <p:nvSpPr>
          <p:cNvPr id="4" name="Title 3"/>
          <p:cNvSpPr>
            <a:spLocks noGrp="1"/>
          </p:cNvSpPr>
          <p:nvPr>
            <p:ph type="title"/>
          </p:nvPr>
        </p:nvSpPr>
        <p:spPr/>
        <p:txBody>
          <a:bodyPr/>
          <a:lstStyle/>
          <a:p>
            <a:r>
              <a:rPr lang="en-US" dirty="0" smtClean="0"/>
              <a:t>Understanding the user experience</a:t>
            </a:r>
            <a:endParaRPr lang="en-US" dirty="0"/>
          </a:p>
        </p:txBody>
      </p:sp>
    </p:spTree>
    <p:extLst>
      <p:ext uri="{BB962C8B-B14F-4D97-AF65-F5344CB8AC3E}">
        <p14:creationId xmlns:p14="http://schemas.microsoft.com/office/powerpoint/2010/main" val="2306202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910" y="915552"/>
            <a:ext cx="8782664" cy="5573738"/>
          </a:xfrm>
        </p:spPr>
        <p:txBody>
          <a:bodyPr>
            <a:normAutofit lnSpcReduction="10000"/>
          </a:bodyPr>
          <a:lstStyle/>
          <a:p>
            <a:pPr marL="0" indent="0" algn="ctr">
              <a:buNone/>
            </a:pPr>
            <a:r>
              <a:rPr lang="en-US" sz="3600" dirty="0" smtClean="0">
                <a:latin typeface="Times New Roman" panose="02020603050405020304" pitchFamily="18" charset="0"/>
                <a:ea typeface="Calibri" panose="020F0502020204030204" pitchFamily="34" charset="0"/>
              </a:rPr>
              <a:t>“Overall</a:t>
            </a:r>
            <a:r>
              <a:rPr lang="en-US" sz="3600" dirty="0">
                <a:latin typeface="Times New Roman" panose="02020603050405020304" pitchFamily="18" charset="0"/>
                <a:ea typeface="Calibri" panose="020F0502020204030204" pitchFamily="34" charset="0"/>
              </a:rPr>
              <a:t>, I am satisfied with the contracting process and the way it supports my personal </a:t>
            </a:r>
            <a:r>
              <a:rPr lang="en-US" sz="3600" dirty="0" smtClean="0">
                <a:latin typeface="Times New Roman" panose="02020603050405020304" pitchFamily="18" charset="0"/>
                <a:ea typeface="Calibri" panose="020F0502020204030204" pitchFamily="34" charset="0"/>
              </a:rPr>
              <a:t>performance”</a:t>
            </a:r>
          </a:p>
          <a:p>
            <a:pPr marL="0" indent="0" algn="ctr">
              <a:buNone/>
            </a:pPr>
            <a:endParaRPr lang="en-US" sz="3600" i="1" dirty="0">
              <a:solidFill>
                <a:srgbClr val="FF0000"/>
              </a:solidFill>
              <a:latin typeface="Times New Roman" panose="02020603050405020304" pitchFamily="18" charset="0"/>
              <a:ea typeface="Calibri" panose="020F0502020204030204" pitchFamily="34" charset="0"/>
            </a:endParaRPr>
          </a:p>
          <a:p>
            <a:pPr marL="0" indent="0" algn="ctr">
              <a:buNone/>
            </a:pPr>
            <a:r>
              <a:rPr lang="en-US" sz="3600" i="1" dirty="0" smtClean="0">
                <a:solidFill>
                  <a:srgbClr val="FF0000"/>
                </a:solidFill>
                <a:latin typeface="Times New Roman" panose="02020603050405020304" pitchFamily="18" charset="0"/>
                <a:ea typeface="Calibri" panose="020F0502020204030204" pitchFamily="34" charset="0"/>
              </a:rPr>
              <a:t>17% agree or strongly agree</a:t>
            </a:r>
          </a:p>
          <a:p>
            <a:pPr marL="0" indent="0" algn="ctr">
              <a:buNone/>
            </a:pPr>
            <a:endParaRPr lang="en-US" sz="3600" i="1" dirty="0" smtClean="0">
              <a:solidFill>
                <a:srgbClr val="FF0000"/>
              </a:solidFill>
              <a:latin typeface="Times New Roman" panose="02020603050405020304" pitchFamily="18" charset="0"/>
              <a:ea typeface="Calibri" panose="020F0502020204030204" pitchFamily="34" charset="0"/>
            </a:endParaRPr>
          </a:p>
          <a:p>
            <a:pPr marL="0" indent="0">
              <a:buNone/>
            </a:pPr>
            <a:r>
              <a:rPr lang="en-US" dirty="0">
                <a:latin typeface="Times New Roman" panose="02020603050405020304" pitchFamily="18" charset="0"/>
                <a:ea typeface="Calibri" panose="020F0502020204030204" pitchFamily="34" charset="0"/>
              </a:rPr>
              <a:t/>
            </a:r>
            <a:br>
              <a:rPr lang="en-US" dirty="0">
                <a:latin typeface="Times New Roman" panose="02020603050405020304" pitchFamily="18" charset="0"/>
                <a:ea typeface="Calibri" panose="020F0502020204030204" pitchFamily="34" charset="0"/>
              </a:rPr>
            </a:br>
            <a:r>
              <a:rPr lang="en-US" dirty="0">
                <a:latin typeface="Times New Roman" panose="02020603050405020304" pitchFamily="18" charset="0"/>
                <a:ea typeface="Calibri" panose="020F0502020204030204" pitchFamily="34" charset="0"/>
              </a:rPr>
              <a:t>"I'm not sure there is a process - it seems really inconsistent and </a:t>
            </a:r>
            <a:r>
              <a:rPr lang="en-US" dirty="0" smtClean="0">
                <a:latin typeface="Times New Roman" panose="02020603050405020304" pitchFamily="18" charset="0"/>
                <a:ea typeface="Calibri" panose="020F0502020204030204" pitchFamily="34" charset="0"/>
              </a:rPr>
              <a:t>frustrating“ (Business Operations Manager, Oil &amp; Gas)</a:t>
            </a:r>
            <a:endParaRPr lang="en-US" dirty="0">
              <a:latin typeface="Times New Roman" panose="02020603050405020304" pitchFamily="18" charset="0"/>
              <a:ea typeface="Calibri" panose="020F0502020204030204" pitchFamily="34" charset="0"/>
            </a:endParaRPr>
          </a:p>
          <a:p>
            <a:pPr marL="0" indent="0">
              <a:spcAft>
                <a:spcPts val="1200"/>
              </a:spcAft>
              <a:buNone/>
            </a:pPr>
            <a:r>
              <a:rPr lang="en-US" dirty="0">
                <a:latin typeface="Times New Roman" panose="02020603050405020304" pitchFamily="18" charset="0"/>
                <a:ea typeface="Calibri" panose="020F0502020204030204" pitchFamily="34" charset="0"/>
              </a:rPr>
              <a:t>"Since we automated, there has been a massive improvement. Contracting no longer feels like mountain </a:t>
            </a:r>
            <a:r>
              <a:rPr lang="en-US" dirty="0" smtClean="0">
                <a:latin typeface="Times New Roman" panose="02020603050405020304" pitchFamily="18" charset="0"/>
                <a:ea typeface="Calibri" panose="020F0502020204030204" pitchFamily="34" charset="0"/>
              </a:rPr>
              <a:t>climbing!” (Business Development Director, Aerospace) </a:t>
            </a:r>
            <a:endParaRPr lang="en-US" dirty="0"/>
          </a:p>
        </p:txBody>
      </p:sp>
      <p:sp>
        <p:nvSpPr>
          <p:cNvPr id="4" name="Title 3"/>
          <p:cNvSpPr>
            <a:spLocks noGrp="1"/>
          </p:cNvSpPr>
          <p:nvPr>
            <p:ph type="title"/>
          </p:nvPr>
        </p:nvSpPr>
        <p:spPr/>
        <p:txBody>
          <a:bodyPr/>
          <a:lstStyle/>
          <a:p>
            <a:r>
              <a:rPr lang="en-US" dirty="0" smtClean="0"/>
              <a:t>Understanding the user experience</a:t>
            </a:r>
            <a:endParaRPr lang="en-US" dirty="0"/>
          </a:p>
        </p:txBody>
      </p:sp>
    </p:spTree>
    <p:extLst>
      <p:ext uri="{BB962C8B-B14F-4D97-AF65-F5344CB8AC3E}">
        <p14:creationId xmlns:p14="http://schemas.microsoft.com/office/powerpoint/2010/main" val="3794421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910" y="915552"/>
            <a:ext cx="8782664" cy="5573738"/>
          </a:xfrm>
        </p:spPr>
        <p:txBody>
          <a:bodyPr>
            <a:normAutofit/>
          </a:bodyPr>
          <a:lstStyle/>
          <a:p>
            <a:pPr marL="0" indent="0" algn="ctr">
              <a:buNone/>
            </a:pPr>
            <a:endParaRPr lang="en-US" sz="3600" dirty="0" smtClean="0">
              <a:latin typeface="Times New Roman" panose="02020603050405020304" pitchFamily="18" charset="0"/>
              <a:ea typeface="Calibri" panose="020F0502020204030204" pitchFamily="34" charset="0"/>
            </a:endParaRPr>
          </a:p>
          <a:p>
            <a:pPr marL="0" indent="0" algn="ctr">
              <a:buNone/>
            </a:pPr>
            <a:r>
              <a:rPr lang="en-US" sz="3600" dirty="0" smtClean="0">
                <a:latin typeface="Times New Roman" panose="02020603050405020304" pitchFamily="18" charset="0"/>
                <a:ea typeface="Calibri" panose="020F0502020204030204" pitchFamily="34" charset="0"/>
              </a:rPr>
              <a:t>“Contracts </a:t>
            </a:r>
            <a:r>
              <a:rPr lang="en-US" sz="3600" dirty="0">
                <a:latin typeface="Times New Roman" panose="02020603050405020304" pitchFamily="18" charset="0"/>
                <a:ea typeface="Calibri" panose="020F0502020204030204" pitchFamily="34" charset="0"/>
              </a:rPr>
              <a:t>are easy to </a:t>
            </a:r>
            <a:r>
              <a:rPr lang="en-US" sz="3600" dirty="0" smtClean="0">
                <a:latin typeface="Times New Roman" panose="02020603050405020304" pitchFamily="18" charset="0"/>
                <a:ea typeface="Calibri" panose="020F0502020204030204" pitchFamily="34" charset="0"/>
              </a:rPr>
              <a:t>understand”</a:t>
            </a:r>
          </a:p>
          <a:p>
            <a:pPr marL="0" indent="0" algn="ctr">
              <a:buNone/>
            </a:pPr>
            <a:endParaRPr lang="en-US" sz="3600" i="1" dirty="0">
              <a:solidFill>
                <a:srgbClr val="FF0000"/>
              </a:solidFill>
              <a:latin typeface="Times New Roman" panose="02020603050405020304" pitchFamily="18" charset="0"/>
              <a:ea typeface="Calibri" panose="020F0502020204030204" pitchFamily="34" charset="0"/>
            </a:endParaRPr>
          </a:p>
          <a:p>
            <a:pPr marL="0" indent="0" algn="ctr">
              <a:buNone/>
            </a:pPr>
            <a:r>
              <a:rPr lang="en-US" sz="3600" i="1" dirty="0" smtClean="0">
                <a:solidFill>
                  <a:srgbClr val="FF0000"/>
                </a:solidFill>
                <a:latin typeface="Times New Roman" panose="02020603050405020304" pitchFamily="18" charset="0"/>
                <a:ea typeface="Calibri" panose="020F0502020204030204" pitchFamily="34" charset="0"/>
              </a:rPr>
              <a:t>12% agree or strongly agree</a:t>
            </a:r>
          </a:p>
          <a:p>
            <a:pPr marL="0" indent="0" algn="ctr">
              <a:buNone/>
            </a:pPr>
            <a:endParaRPr lang="en-US" sz="3600" i="1" dirty="0">
              <a:solidFill>
                <a:srgbClr val="FF0000"/>
              </a:solidFill>
              <a:latin typeface="Times New Roman" panose="02020603050405020304" pitchFamily="18" charset="0"/>
              <a:ea typeface="Calibri" panose="020F0502020204030204" pitchFamily="34" charset="0"/>
            </a:endParaRPr>
          </a:p>
          <a:p>
            <a:pPr marL="0" indent="0" algn="ctr">
              <a:buNone/>
            </a:pPr>
            <a:endParaRPr lang="en-US" sz="3600" i="1" dirty="0">
              <a:solidFill>
                <a:srgbClr val="FF0000"/>
              </a:solidFill>
              <a:latin typeface="Times New Roman" panose="02020603050405020304" pitchFamily="18" charset="0"/>
              <a:ea typeface="Calibri" panose="020F0502020204030204" pitchFamily="34" charset="0"/>
            </a:endParaRPr>
          </a:p>
          <a:p>
            <a:pPr marL="0" indent="0">
              <a:buNone/>
            </a:pPr>
            <a:r>
              <a:rPr lang="en-US" dirty="0">
                <a:latin typeface="Times New Roman" panose="02020603050405020304" pitchFamily="18" charset="0"/>
                <a:ea typeface="Calibri" panose="020F0502020204030204" pitchFamily="34" charset="0"/>
              </a:rPr>
              <a:t>"Are they? Who for</a:t>
            </a:r>
            <a:r>
              <a:rPr lang="en-US" dirty="0" smtClean="0">
                <a:latin typeface="Times New Roman" panose="02020603050405020304" pitchFamily="18" charset="0"/>
                <a:ea typeface="Calibri" panose="020F0502020204030204" pitchFamily="34" charset="0"/>
              </a:rPr>
              <a:t>?“ (Program Executive, Public Sector)</a:t>
            </a:r>
            <a:endParaRPr lang="en-US" dirty="0">
              <a:latin typeface="Times New Roman" panose="02020603050405020304" pitchFamily="18" charset="0"/>
              <a:ea typeface="Calibri" panose="020F0502020204030204" pitchFamily="34" charset="0"/>
            </a:endParaRPr>
          </a:p>
          <a:p>
            <a:pPr marL="0" indent="0">
              <a:spcAft>
                <a:spcPts val="1200"/>
              </a:spcAft>
              <a:buNone/>
            </a:pPr>
            <a:r>
              <a:rPr lang="en-US" dirty="0">
                <a:latin typeface="Times New Roman" panose="02020603050405020304" pitchFamily="18" charset="0"/>
                <a:ea typeface="Calibri" panose="020F0502020204030204" pitchFamily="34" charset="0"/>
              </a:rPr>
              <a:t>"We have an obligation management system which has allowed me to focus on what I need to know and do. I used to worry all the time about what I was </a:t>
            </a:r>
            <a:r>
              <a:rPr lang="en-US" dirty="0" smtClean="0">
                <a:latin typeface="Times New Roman" panose="02020603050405020304" pitchFamily="18" charset="0"/>
                <a:ea typeface="Calibri" panose="020F0502020204030204" pitchFamily="34" charset="0"/>
              </a:rPr>
              <a:t>missing“ (HR Manager, Outsourcing)</a:t>
            </a:r>
            <a:endParaRPr lang="en-US" dirty="0">
              <a:latin typeface="Times New Roman" panose="02020603050405020304" pitchFamily="18" charset="0"/>
              <a:ea typeface="Calibri" panose="020F0502020204030204" pitchFamily="34" charset="0"/>
            </a:endParaRPr>
          </a:p>
          <a:p>
            <a:endParaRPr lang="en-US" dirty="0"/>
          </a:p>
        </p:txBody>
      </p:sp>
      <p:sp>
        <p:nvSpPr>
          <p:cNvPr id="4" name="Title 3"/>
          <p:cNvSpPr>
            <a:spLocks noGrp="1"/>
          </p:cNvSpPr>
          <p:nvPr>
            <p:ph type="title"/>
          </p:nvPr>
        </p:nvSpPr>
        <p:spPr/>
        <p:txBody>
          <a:bodyPr/>
          <a:lstStyle/>
          <a:p>
            <a:r>
              <a:rPr lang="en-US" dirty="0" smtClean="0"/>
              <a:t>Understanding the user experience</a:t>
            </a:r>
            <a:endParaRPr lang="en-US" dirty="0"/>
          </a:p>
        </p:txBody>
      </p:sp>
    </p:spTree>
    <p:extLst>
      <p:ext uri="{BB962C8B-B14F-4D97-AF65-F5344CB8AC3E}">
        <p14:creationId xmlns:p14="http://schemas.microsoft.com/office/powerpoint/2010/main" val="3283724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0800"/>
            <a:ext cx="9003983" cy="512802"/>
          </a:xfrm>
        </p:spPr>
        <p:txBody>
          <a:bodyPr/>
          <a:lstStyle/>
          <a:p>
            <a:r>
              <a:rPr lang="en-US" b="0" dirty="0" smtClean="0"/>
              <a:t/>
            </a:r>
            <a:br>
              <a:rPr lang="en-US" b="0" dirty="0" smtClean="0"/>
            </a:br>
            <a:r>
              <a:rPr lang="en-US" dirty="0" smtClean="0"/>
              <a:t>Executive </a:t>
            </a:r>
            <a:r>
              <a:rPr lang="en-US" dirty="0"/>
              <a:t>Problem Statement</a:t>
            </a:r>
          </a:p>
        </p:txBody>
      </p:sp>
      <p:sp>
        <p:nvSpPr>
          <p:cNvPr id="7" name="TextBox 18"/>
          <p:cNvSpPr txBox="1">
            <a:spLocks noChangeArrowheads="1"/>
          </p:cNvSpPr>
          <p:nvPr/>
        </p:nvSpPr>
        <p:spPr bwMode="auto">
          <a:xfrm>
            <a:off x="485499" y="969653"/>
            <a:ext cx="9389027" cy="1313821"/>
          </a:xfrm>
          <a:prstGeom prst="rect">
            <a:avLst/>
          </a:prstGeom>
          <a:solidFill>
            <a:schemeClr val="bg1"/>
          </a:solidFill>
          <a:ln w="9525">
            <a:noFill/>
            <a:miter lim="800000"/>
            <a:headEnd/>
            <a:tailEnd/>
          </a:ln>
        </p:spPr>
        <p:txBody>
          <a:bodyPr wrap="square">
            <a:spAutoFit/>
          </a:bodyPr>
          <a:lstStyle/>
          <a:p>
            <a:r>
              <a:rPr lang="en-US" sz="2646" dirty="0">
                <a:solidFill>
                  <a:srgbClr val="9E0000"/>
                </a:solidFill>
                <a:latin typeface="Calibri" pitchFamily="34" charset="0"/>
              </a:rPr>
              <a:t>Too many trading relationships and projects under-perform. ‘Commercial excellence’ and ‘contracting competence’ are increasingly </a:t>
            </a:r>
            <a:r>
              <a:rPr lang="en-US" sz="2646" dirty="0" smtClean="0">
                <a:solidFill>
                  <a:srgbClr val="9E0000"/>
                </a:solidFill>
                <a:latin typeface="Calibri" pitchFamily="34" charset="0"/>
              </a:rPr>
              <a:t>understood to be key </a:t>
            </a:r>
            <a:r>
              <a:rPr lang="en-US" sz="2646" dirty="0">
                <a:solidFill>
                  <a:srgbClr val="9E0000"/>
                </a:solidFill>
                <a:latin typeface="Calibri" pitchFamily="34" charset="0"/>
              </a:rPr>
              <a:t>to their improvement. </a:t>
            </a:r>
            <a:endParaRPr lang="en-AU" sz="2646" dirty="0">
              <a:solidFill>
                <a:srgbClr val="9E0000"/>
              </a:solidFill>
              <a:latin typeface="Calibri" pitchFamily="34" charset="0"/>
            </a:endParaRPr>
          </a:p>
        </p:txBody>
      </p:sp>
      <p:sp>
        <p:nvSpPr>
          <p:cNvPr id="19" name="Rectangle 3"/>
          <p:cNvSpPr txBox="1">
            <a:spLocks noChangeArrowheads="1"/>
          </p:cNvSpPr>
          <p:nvPr/>
        </p:nvSpPr>
        <p:spPr bwMode="auto">
          <a:xfrm>
            <a:off x="4902198" y="2345841"/>
            <a:ext cx="5080031" cy="4752711"/>
          </a:xfrm>
          <a:prstGeom prst="rect">
            <a:avLst/>
          </a:prstGeom>
          <a:noFill/>
          <a:ln w="9525">
            <a:noFill/>
            <a:miter lim="800000"/>
            <a:headEnd/>
            <a:tailEnd/>
          </a:ln>
        </p:spPr>
        <p:txBody>
          <a:bodyPr wrap="square">
            <a:spAutoFit/>
          </a:bodyPr>
          <a:lstStyle/>
          <a:p>
            <a:pPr marL="269990" indent="-269990" eaLnBrk="0" hangingPunct="0">
              <a:spcBef>
                <a:spcPct val="50000"/>
              </a:spcBef>
              <a:spcAft>
                <a:spcPct val="25000"/>
              </a:spcAft>
              <a:buClr>
                <a:srgbClr val="144578"/>
              </a:buClr>
              <a:buSzPct val="90000"/>
              <a:buFont typeface="Wingdings" pitchFamily="2" charset="2"/>
              <a:buChar char="n"/>
              <a:defRPr/>
            </a:pPr>
            <a:r>
              <a:rPr lang="en-GB" sz="1889" dirty="0"/>
              <a:t>The challenge: how </a:t>
            </a:r>
            <a:r>
              <a:rPr lang="en-GB" sz="1889" dirty="0" smtClean="0"/>
              <a:t>can we </a:t>
            </a:r>
            <a:r>
              <a:rPr lang="en-GB" sz="1889" dirty="0"/>
              <a:t>move rapidly in that direction, in an environment of increasing complexity, where old approaches are no longer keeping up with new needs and </a:t>
            </a:r>
            <a:r>
              <a:rPr lang="en-GB" sz="1889" dirty="0" smtClean="0"/>
              <a:t>demands?</a:t>
            </a:r>
            <a:endParaRPr lang="en-GB" sz="1889" dirty="0"/>
          </a:p>
          <a:p>
            <a:pPr marL="269990" indent="-269990" eaLnBrk="0" hangingPunct="0">
              <a:spcBef>
                <a:spcPct val="50000"/>
              </a:spcBef>
              <a:spcAft>
                <a:spcPct val="25000"/>
              </a:spcAft>
              <a:buClr>
                <a:srgbClr val="144578"/>
              </a:buClr>
              <a:buSzPct val="90000"/>
              <a:buFont typeface="Wingdings" pitchFamily="2" charset="2"/>
              <a:buChar char="n"/>
              <a:defRPr/>
            </a:pPr>
            <a:r>
              <a:rPr lang="en-GB" sz="1889" dirty="0"/>
              <a:t>Is the challenge:</a:t>
            </a:r>
          </a:p>
          <a:p>
            <a:pPr marL="773972" lvl="1" indent="-269990" eaLnBrk="0" hangingPunct="0">
              <a:lnSpc>
                <a:spcPts val="1638"/>
              </a:lnSpc>
              <a:spcBef>
                <a:spcPct val="50000"/>
              </a:spcBef>
              <a:spcAft>
                <a:spcPct val="25000"/>
              </a:spcAft>
              <a:buClr>
                <a:srgbClr val="144578"/>
              </a:buClr>
              <a:buSzPct val="90000"/>
              <a:buFont typeface="Wingdings" pitchFamily="2" charset="2"/>
              <a:buChar char="n"/>
              <a:defRPr/>
            </a:pPr>
            <a:r>
              <a:rPr lang="en-GB" sz="1889" dirty="0"/>
              <a:t>Fit for purpose process?</a:t>
            </a:r>
          </a:p>
          <a:p>
            <a:pPr marL="773972" lvl="1" indent="-269990" eaLnBrk="0" hangingPunct="0">
              <a:lnSpc>
                <a:spcPts val="1638"/>
              </a:lnSpc>
              <a:spcBef>
                <a:spcPct val="50000"/>
              </a:spcBef>
              <a:spcAft>
                <a:spcPct val="25000"/>
              </a:spcAft>
              <a:buClr>
                <a:srgbClr val="144578"/>
              </a:buClr>
              <a:buSzPct val="90000"/>
              <a:buFont typeface="Wingdings" pitchFamily="2" charset="2"/>
              <a:buChar char="n"/>
              <a:defRPr/>
            </a:pPr>
            <a:r>
              <a:rPr lang="en-GB" sz="1889" dirty="0"/>
              <a:t>Fit for purpose contracts &amp; relationships?</a:t>
            </a:r>
          </a:p>
          <a:p>
            <a:pPr marL="773972" lvl="1" indent="-269990" eaLnBrk="0" hangingPunct="0">
              <a:lnSpc>
                <a:spcPts val="1638"/>
              </a:lnSpc>
              <a:spcBef>
                <a:spcPct val="50000"/>
              </a:spcBef>
              <a:spcAft>
                <a:spcPct val="25000"/>
              </a:spcAft>
              <a:buClr>
                <a:srgbClr val="144578"/>
              </a:buClr>
              <a:buSzPct val="90000"/>
              <a:buFont typeface="Wingdings" pitchFamily="2" charset="2"/>
              <a:buChar char="n"/>
              <a:defRPr/>
            </a:pPr>
            <a:r>
              <a:rPr lang="en-GB" sz="1889" dirty="0"/>
              <a:t>Fit for purpose personnel?</a:t>
            </a:r>
          </a:p>
          <a:p>
            <a:pPr marL="773972" lvl="1" indent="-269990" eaLnBrk="0" hangingPunct="0">
              <a:lnSpc>
                <a:spcPts val="1638"/>
              </a:lnSpc>
              <a:spcBef>
                <a:spcPct val="50000"/>
              </a:spcBef>
              <a:spcAft>
                <a:spcPct val="25000"/>
              </a:spcAft>
              <a:buClr>
                <a:srgbClr val="144578"/>
              </a:buClr>
              <a:buSzPct val="90000"/>
              <a:buFont typeface="Wingdings" pitchFamily="2" charset="2"/>
              <a:buChar char="n"/>
              <a:defRPr/>
            </a:pPr>
            <a:r>
              <a:rPr lang="en-GB" sz="1889" dirty="0"/>
              <a:t>Fit for purpose measures? </a:t>
            </a:r>
          </a:p>
          <a:p>
            <a:pPr marL="773972" lvl="1" indent="-269990" eaLnBrk="0" hangingPunct="0">
              <a:lnSpc>
                <a:spcPts val="1638"/>
              </a:lnSpc>
              <a:spcBef>
                <a:spcPct val="50000"/>
              </a:spcBef>
              <a:spcAft>
                <a:spcPct val="25000"/>
              </a:spcAft>
              <a:buClr>
                <a:srgbClr val="144578"/>
              </a:buClr>
              <a:buSzPct val="90000"/>
              <a:buFont typeface="Wingdings" pitchFamily="2" charset="2"/>
              <a:buChar char="n"/>
              <a:defRPr/>
            </a:pPr>
            <a:r>
              <a:rPr lang="en-GB" sz="1889" dirty="0"/>
              <a:t>Fit for purpose tools?</a:t>
            </a:r>
          </a:p>
          <a:p>
            <a:pPr marL="269990" indent="-269990" eaLnBrk="0" hangingPunct="0">
              <a:spcBef>
                <a:spcPct val="50000"/>
              </a:spcBef>
              <a:spcAft>
                <a:spcPct val="25000"/>
              </a:spcAft>
              <a:buClr>
                <a:srgbClr val="144578"/>
              </a:buClr>
              <a:buSzPct val="90000"/>
              <a:buFont typeface="Wingdings" pitchFamily="2" charset="2"/>
              <a:buChar char="n"/>
              <a:defRPr/>
            </a:pPr>
            <a:endParaRPr lang="en-US" sz="2205" kern="0" dirty="0"/>
          </a:p>
        </p:txBody>
      </p:sp>
      <p:pic>
        <p:nvPicPr>
          <p:cNvPr id="10242" name="Picture 2" descr="https://encrypted-tbn0.gstatic.com/images?q=tbn:ANd9GcRtfa14M1bWFjrmR6c14nLe7719Rnfl28sWXYny4NIPlgC8xzpXw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409" y="2292793"/>
            <a:ext cx="4181286" cy="387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086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625</TotalTime>
  <Words>502</Words>
  <Application>Microsoft Office PowerPoint</Application>
  <PresentationFormat>Custom</PresentationFormat>
  <Paragraphs>85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Times New Roman</vt:lpstr>
      <vt:lpstr>Wingdings</vt:lpstr>
      <vt:lpstr>Office Theme</vt:lpstr>
      <vt:lpstr>PowerPoint Presentation</vt:lpstr>
      <vt:lpstr>PowerPoint Presentation</vt:lpstr>
      <vt:lpstr>Understanding the user view</vt:lpstr>
      <vt:lpstr>Understanding the user experience</vt:lpstr>
      <vt:lpstr>Understanding the user experience</vt:lpstr>
      <vt:lpstr>Understanding the user experience</vt:lpstr>
      <vt:lpstr>Understanding the user experience</vt:lpstr>
      <vt:lpstr>Understanding the user experience</vt:lpstr>
      <vt:lpstr> Executive Problem Statement</vt:lpstr>
      <vt:lpstr>We know it is coming … Future of Contracting 2016</vt:lpstr>
      <vt:lpstr>And that we need new approaches</vt:lpstr>
      <vt:lpstr>How is emerging communication impacting trade?</vt:lpstr>
      <vt:lpstr>Rethinking the purpose of a contract: equipping contract owners for success</vt:lpstr>
      <vt:lpstr>PowerPoint Presentation</vt:lpstr>
      <vt:lpstr>Contracts and technology … a convergence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Hall</dc:creator>
  <cp:lastModifiedBy>Tim Cummins</cp:lastModifiedBy>
  <cp:revision>24</cp:revision>
  <dcterms:created xsi:type="dcterms:W3CDTF">2015-08-18T13:38:44Z</dcterms:created>
  <dcterms:modified xsi:type="dcterms:W3CDTF">2016-06-15T12:10:19Z</dcterms:modified>
</cp:coreProperties>
</file>